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62" r:id="rId6"/>
    <p:sldId id="264" r:id="rId7"/>
    <p:sldId id="265" r:id="rId8"/>
    <p:sldId id="281" r:id="rId9"/>
    <p:sldId id="282" r:id="rId10"/>
    <p:sldId id="283" r:id="rId11"/>
    <p:sldId id="284" r:id="rId12"/>
    <p:sldId id="285" r:id="rId13"/>
    <p:sldId id="286" r:id="rId14"/>
    <p:sldId id="287" r:id="rId15"/>
    <p:sldId id="288" r:id="rId16"/>
    <p:sldId id="289" r:id="rId17"/>
    <p:sldId id="290" r:id="rId18"/>
    <p:sldId id="291" r:id="rId19"/>
    <p:sldId id="295" r:id="rId20"/>
    <p:sldId id="292" r:id="rId21"/>
    <p:sldId id="293" r:id="rId22"/>
    <p:sldId id="294" r:id="rId23"/>
    <p:sldId id="297" r:id="rId24"/>
    <p:sldId id="296" r:id="rId25"/>
    <p:sldId id="298"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D60093"/>
    <a:srgbClr val="003300"/>
    <a:srgbClr val="070060"/>
    <a:srgbClr val="008000"/>
    <a:srgbClr val="000099"/>
    <a:srgbClr val="BCDB03"/>
    <a:srgbClr val="5F0E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pPr/>
              <a:t>2015/4/29</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pPr/>
              <a:t>2015/4/29</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268760"/>
            <a:ext cx="7772400" cy="1538286"/>
          </a:xfrm>
        </p:spPr>
        <p:txBody>
          <a:bodyPr>
            <a:normAutofit/>
          </a:bodyPr>
          <a:lstStyle/>
          <a:p>
            <a:r>
              <a:rPr lang="zh-CN" altLang="en-US" sz="4000" dirty="0" smtClean="0">
                <a:solidFill>
                  <a:srgbClr val="070060"/>
                </a:solidFill>
              </a:rPr>
              <a:t>实验四、普通混凝土实验</a:t>
            </a:r>
            <a:endParaRPr lang="zh-CN" altLang="en-US" sz="4000" dirty="0">
              <a:solidFill>
                <a:srgbClr val="070060"/>
              </a:solidFill>
            </a:endParaRPr>
          </a:p>
        </p:txBody>
      </p:sp>
      <p:sp>
        <p:nvSpPr>
          <p:cNvPr id="3" name="副标题 2"/>
          <p:cNvSpPr>
            <a:spLocks noGrp="1"/>
          </p:cNvSpPr>
          <p:nvPr>
            <p:ph type="subTitle" idx="1"/>
          </p:nvPr>
        </p:nvSpPr>
        <p:spPr/>
        <p:txBody>
          <a:bodyPr/>
          <a:lstStyle/>
          <a:p>
            <a:endParaRPr lang="zh-CN" alt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412776"/>
            <a:ext cx="8229600" cy="4873744"/>
          </a:xfrm>
        </p:spPr>
        <p:txBody>
          <a:bodyPr>
            <a:normAutofit/>
          </a:bodyPr>
          <a:lstStyle/>
          <a:p>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r>
              <a:rPr lang="zh-CN" altLang="en-US" sz="2400" dirty="0" smtClean="0">
                <a:solidFill>
                  <a:srgbClr val="FF0000"/>
                </a:solidFill>
              </a:rPr>
              <a:t>第二步    初步确定水灰比（</a:t>
            </a:r>
            <a:r>
              <a:rPr lang="en-US" altLang="zh-CN" sz="2400" dirty="0" smtClean="0">
                <a:solidFill>
                  <a:srgbClr val="FF0000"/>
                </a:solidFill>
              </a:rPr>
              <a:t>W/C</a:t>
            </a:r>
            <a:r>
              <a:rPr lang="zh-CN" altLang="en-US" sz="2400" dirty="0" smtClean="0">
                <a:solidFill>
                  <a:srgbClr val="FF0000"/>
                </a:solidFill>
              </a:rPr>
              <a:t>）</a:t>
            </a:r>
            <a:endParaRPr lang="en-US" altLang="zh-CN" sz="2400" dirty="0" smtClean="0">
              <a:solidFill>
                <a:srgbClr val="FF0000"/>
              </a:solidFill>
            </a:endParaRPr>
          </a:p>
          <a:p>
            <a:pPr algn="just">
              <a:lnSpc>
                <a:spcPct val="80000"/>
              </a:lnSpc>
            </a:pPr>
            <a:r>
              <a:rPr lang="zh-CN" altLang="en-US" sz="2400" dirty="0" smtClean="0"/>
              <a:t>依据鲍罗米公式公式（</a:t>
            </a:r>
            <a:r>
              <a:rPr lang="en-US" altLang="zh-CN" sz="2400" dirty="0" smtClean="0"/>
              <a:t>C/W=1.2-2.5)</a:t>
            </a:r>
            <a:r>
              <a:rPr lang="zh-CN" altLang="en-US" sz="2400" dirty="0" smtClean="0"/>
              <a:t>：</a:t>
            </a:r>
          </a:p>
          <a:p>
            <a:pPr algn="ctr">
              <a:lnSpc>
                <a:spcPct val="80000"/>
              </a:lnSpc>
              <a:buNone/>
            </a:pPr>
            <a:endParaRPr lang="zh-CN" altLang="en-US" sz="2400" dirty="0" smtClean="0"/>
          </a:p>
          <a:p>
            <a:pPr algn="ctr">
              <a:lnSpc>
                <a:spcPct val="80000"/>
              </a:lnSpc>
              <a:buNone/>
            </a:pPr>
            <a:r>
              <a:rPr lang="en-US" altLang="zh-CN" sz="2400" dirty="0" smtClean="0"/>
              <a:t>f</a:t>
            </a:r>
            <a:r>
              <a:rPr lang="en-US" altLang="zh-CN" sz="2400" baseline="-25000" dirty="0" smtClean="0"/>
              <a:t>cu,o</a:t>
            </a:r>
            <a:r>
              <a:rPr lang="en-US" altLang="zh-CN" sz="2400" dirty="0" smtClean="0"/>
              <a:t>= </a:t>
            </a:r>
            <a:r>
              <a:rPr lang="en-US" altLang="zh-CN" sz="2400" dirty="0" smtClean="0">
                <a:latin typeface="宋体" charset="-122"/>
              </a:rPr>
              <a:t>α</a:t>
            </a:r>
            <a:r>
              <a:rPr lang="en-US" altLang="zh-CN" sz="2400" baseline="-30000" dirty="0" smtClean="0"/>
              <a:t>a </a:t>
            </a:r>
            <a:r>
              <a:rPr lang="en-US" altLang="zh-CN" sz="2400" dirty="0" smtClean="0"/>
              <a:t>f</a:t>
            </a:r>
            <a:r>
              <a:rPr lang="en-US" altLang="zh-CN" sz="2400" baseline="-25000" dirty="0" smtClean="0"/>
              <a:t>ce</a:t>
            </a:r>
            <a:r>
              <a:rPr lang="en-US" altLang="zh-CN" sz="2400" dirty="0" smtClean="0"/>
              <a:t>(C/W- </a:t>
            </a:r>
            <a:r>
              <a:rPr lang="en-US" altLang="zh-CN" sz="2400" dirty="0" smtClean="0">
                <a:latin typeface="宋体" charset="-122"/>
              </a:rPr>
              <a:t>α</a:t>
            </a:r>
            <a:r>
              <a:rPr lang="en-US" altLang="zh-CN" sz="2400" baseline="-30000" dirty="0" smtClean="0">
                <a:latin typeface="宋体" charset="-122"/>
              </a:rPr>
              <a:t>b</a:t>
            </a:r>
            <a:r>
              <a:rPr lang="en-US" altLang="zh-CN" sz="2400" dirty="0" smtClean="0"/>
              <a:t> )</a:t>
            </a:r>
            <a:br>
              <a:rPr lang="en-US" altLang="zh-CN" sz="2400" dirty="0" smtClean="0"/>
            </a:br>
            <a:endParaRPr lang="en-US" altLang="zh-CN" sz="2400" dirty="0" smtClean="0"/>
          </a:p>
          <a:p>
            <a:pPr algn="ctr">
              <a:lnSpc>
                <a:spcPct val="80000"/>
              </a:lnSpc>
              <a:buNone/>
            </a:pPr>
            <a:r>
              <a:rPr lang="en-US" altLang="zh-CN" sz="2400" dirty="0" smtClean="0"/>
              <a:t>W/C= </a:t>
            </a:r>
            <a:r>
              <a:rPr lang="en-US" altLang="zh-CN" sz="2400" dirty="0" smtClean="0">
                <a:latin typeface="宋体" charset="-122"/>
              </a:rPr>
              <a:t>α</a:t>
            </a:r>
            <a:r>
              <a:rPr lang="en-US" altLang="zh-CN" sz="2400" baseline="-30000" dirty="0" smtClean="0"/>
              <a:t>a </a:t>
            </a:r>
            <a:r>
              <a:rPr lang="en-US" altLang="zh-CN" sz="2400" dirty="0" smtClean="0"/>
              <a:t>f</a:t>
            </a:r>
            <a:r>
              <a:rPr lang="en-US" altLang="zh-CN" sz="2400" baseline="-25000" dirty="0" smtClean="0"/>
              <a:t>ce</a:t>
            </a:r>
            <a:r>
              <a:rPr lang="en-US" altLang="zh-CN" sz="2400" dirty="0" smtClean="0"/>
              <a:t>/(f</a:t>
            </a:r>
            <a:r>
              <a:rPr lang="en-US" altLang="zh-CN" sz="2400" baseline="-25000" dirty="0" smtClean="0"/>
              <a:t>cu,o</a:t>
            </a:r>
            <a:r>
              <a:rPr lang="en-US" altLang="zh-CN" sz="2400" dirty="0" smtClean="0"/>
              <a:t>+ </a:t>
            </a:r>
            <a:r>
              <a:rPr lang="en-US" altLang="zh-CN" sz="2400" dirty="0" smtClean="0">
                <a:latin typeface="宋体" charset="-122"/>
              </a:rPr>
              <a:t>α</a:t>
            </a:r>
            <a:r>
              <a:rPr lang="en-US" altLang="zh-CN" sz="2400" baseline="-30000" dirty="0" smtClean="0"/>
              <a:t>a</a:t>
            </a:r>
            <a:r>
              <a:rPr lang="en-US" altLang="zh-CN" sz="2400" dirty="0" smtClean="0"/>
              <a:t> .</a:t>
            </a:r>
            <a:r>
              <a:rPr lang="en-US" altLang="zh-CN" sz="2400" dirty="0" smtClean="0">
                <a:latin typeface="宋体" charset="-122"/>
              </a:rPr>
              <a:t>α</a:t>
            </a:r>
            <a:r>
              <a:rPr lang="en-US" altLang="zh-CN" sz="2400" baseline="-30000" dirty="0" smtClean="0">
                <a:latin typeface="宋体" charset="-122"/>
              </a:rPr>
              <a:t>b</a:t>
            </a:r>
            <a:r>
              <a:rPr lang="en-US" altLang="zh-CN" sz="2400" dirty="0" smtClean="0"/>
              <a:t> f</a:t>
            </a:r>
            <a:r>
              <a:rPr lang="en-US" altLang="zh-CN" sz="2400" baseline="-25000" dirty="0" smtClean="0"/>
              <a:t>ce</a:t>
            </a:r>
            <a:r>
              <a:rPr lang="en-US" altLang="zh-CN" sz="2400" dirty="0" smtClean="0"/>
              <a:t>)</a:t>
            </a:r>
          </a:p>
          <a:p>
            <a:pPr algn="just">
              <a:lnSpc>
                <a:spcPct val="80000"/>
              </a:lnSpc>
            </a:pPr>
            <a:endParaRPr lang="en-US" altLang="zh-CN" sz="2400" dirty="0" smtClean="0"/>
          </a:p>
          <a:p>
            <a:pPr algn="just">
              <a:lnSpc>
                <a:spcPct val="80000"/>
              </a:lnSpc>
            </a:pPr>
            <a:r>
              <a:rPr lang="zh-CN" altLang="en-US" sz="2400" dirty="0" smtClean="0"/>
              <a:t>耐久性校核：</a:t>
            </a:r>
          </a:p>
          <a:p>
            <a:pPr algn="just">
              <a:lnSpc>
                <a:spcPct val="150000"/>
              </a:lnSpc>
              <a:buNone/>
            </a:pPr>
            <a:r>
              <a:rPr lang="zh-CN" altLang="en-US" sz="2400" dirty="0" smtClean="0"/>
              <a:t>       水灰比还不得大于</a:t>
            </a:r>
            <a:r>
              <a:rPr lang="en-US" altLang="zh-CN" sz="2400" dirty="0" smtClean="0"/>
              <a:t>P109</a:t>
            </a:r>
            <a:r>
              <a:rPr lang="zh-CN" altLang="en-US" sz="2400" dirty="0" smtClean="0"/>
              <a:t>表</a:t>
            </a:r>
            <a:r>
              <a:rPr lang="en-US" altLang="zh-CN" sz="2400" dirty="0" smtClean="0"/>
              <a:t>4</a:t>
            </a:r>
            <a:r>
              <a:rPr lang="zh-CN" altLang="en-US" sz="2400" dirty="0" smtClean="0"/>
              <a:t>－</a:t>
            </a:r>
            <a:r>
              <a:rPr lang="en-US" altLang="zh-CN" sz="2400" dirty="0" smtClean="0"/>
              <a:t>12</a:t>
            </a:r>
            <a:r>
              <a:rPr lang="zh-CN" altLang="en-US" sz="2400" dirty="0" smtClean="0"/>
              <a:t>中规定的最大水灰比值</a:t>
            </a:r>
          </a:p>
          <a:p>
            <a:pPr algn="just">
              <a:lnSpc>
                <a:spcPct val="150000"/>
              </a:lnSpc>
            </a:pPr>
            <a:r>
              <a:rPr lang="zh-CN" altLang="en-US" sz="2400" dirty="0" smtClean="0"/>
              <a:t>结果</a:t>
            </a:r>
            <a:r>
              <a:rPr lang="en-US" altLang="zh-CN" sz="2400" dirty="0" smtClean="0">
                <a:latin typeface="Times New Roman" pitchFamily="18" charset="0"/>
              </a:rPr>
              <a:t>——</a:t>
            </a:r>
            <a:r>
              <a:rPr lang="zh-CN" altLang="en-US" sz="2400" dirty="0" smtClean="0"/>
              <a:t>两者取最小值。</a:t>
            </a:r>
          </a:p>
          <a:p>
            <a:endParaRPr lang="zh-CN" altLang="en-US" dirty="0"/>
          </a:p>
        </p:txBody>
      </p:sp>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r>
              <a:rPr lang="zh-CN" altLang="en-US" sz="2400" dirty="0" smtClean="0">
                <a:solidFill>
                  <a:srgbClr val="FF0000"/>
                </a:solidFill>
              </a:rPr>
              <a:t>第三步    拌合用水量（</a:t>
            </a:r>
            <a:r>
              <a:rPr lang="en-US" altLang="zh-CN" sz="2400" dirty="0" smtClean="0">
                <a:solidFill>
                  <a:srgbClr val="FF0000"/>
                </a:solidFill>
              </a:rPr>
              <a:t>m</a:t>
            </a:r>
            <a:r>
              <a:rPr lang="en-US" altLang="zh-CN" sz="2400" baseline="-25000" dirty="0" smtClean="0">
                <a:solidFill>
                  <a:srgbClr val="FF0000"/>
                </a:solidFill>
              </a:rPr>
              <a:t>wo</a:t>
            </a:r>
            <a:r>
              <a:rPr lang="en-US" altLang="zh-CN" sz="2400" dirty="0" smtClean="0">
                <a:solidFill>
                  <a:srgbClr val="FF0000"/>
                </a:solidFill>
              </a:rPr>
              <a:t>)</a:t>
            </a:r>
            <a:r>
              <a:rPr lang="zh-CN" altLang="en-US" sz="2400" dirty="0" smtClean="0">
                <a:solidFill>
                  <a:srgbClr val="FF0000"/>
                </a:solidFill>
              </a:rPr>
              <a:t>确定</a:t>
            </a:r>
            <a:r>
              <a:rPr lang="en-US" altLang="zh-CN" sz="2400" dirty="0" smtClean="0">
                <a:solidFill>
                  <a:srgbClr val="FF0000"/>
                </a:solidFill>
                <a:latin typeface="Times New Roman" pitchFamily="18" charset="0"/>
              </a:rPr>
              <a:t>—</a:t>
            </a:r>
            <a:r>
              <a:rPr lang="zh-CN" altLang="en-US" sz="2400" dirty="0" smtClean="0">
                <a:solidFill>
                  <a:srgbClr val="FF0000"/>
                </a:solidFill>
              </a:rPr>
              <a:t>需水量定则</a:t>
            </a:r>
            <a:endParaRPr lang="en-US" altLang="zh-CN" sz="2400" dirty="0" smtClean="0">
              <a:solidFill>
                <a:srgbClr val="FF0000"/>
              </a:solidFill>
            </a:endParaRPr>
          </a:p>
          <a:p>
            <a:pPr algn="just">
              <a:lnSpc>
                <a:spcPct val="90000"/>
              </a:lnSpc>
            </a:pPr>
            <a:r>
              <a:rPr lang="en-US" altLang="zh-CN" sz="2400" dirty="0" smtClean="0">
                <a:latin typeface="Times New Roman" pitchFamily="18" charset="0"/>
                <a:cs typeface="Times New Roman" pitchFamily="18" charset="0"/>
              </a:rPr>
              <a:t> </a:t>
            </a:r>
          </a:p>
          <a:p>
            <a:pPr algn="just">
              <a:lnSpc>
                <a:spcPct val="90000"/>
              </a:lnSpc>
            </a:pPr>
            <a:r>
              <a:rPr lang="zh-CN" altLang="en-US" sz="2400" dirty="0" smtClean="0"/>
              <a:t>需水量定则：在不用外加剂的情况下，当骨料（石子）最大粒经一定时，混凝土坍落度（流动度）主要取决于单方混凝土用水量，而与水泥用量（水泥用量相差</a:t>
            </a:r>
            <a:r>
              <a:rPr lang="en-US" altLang="zh-CN" sz="2400" dirty="0" smtClean="0"/>
              <a:t>50</a:t>
            </a:r>
            <a:r>
              <a:rPr lang="zh-CN" altLang="en-US" sz="2400" dirty="0" smtClean="0"/>
              <a:t>－</a:t>
            </a:r>
            <a:r>
              <a:rPr lang="en-US" altLang="zh-CN" sz="2400" dirty="0" smtClean="0"/>
              <a:t>100kg/m</a:t>
            </a:r>
            <a:r>
              <a:rPr lang="en-US" altLang="zh-CN" sz="2400" baseline="30000" dirty="0" smtClean="0"/>
              <a:t>3</a:t>
            </a:r>
            <a:r>
              <a:rPr lang="zh-CN" altLang="en-US" sz="2400" dirty="0" smtClean="0"/>
              <a:t>范围内）的变化无关。</a:t>
            </a:r>
          </a:p>
          <a:p>
            <a:pPr algn="just">
              <a:lnSpc>
                <a:spcPct val="90000"/>
              </a:lnSpc>
            </a:pPr>
            <a:r>
              <a:rPr lang="zh-CN" altLang="en-US" sz="2400" dirty="0" smtClean="0"/>
              <a:t>坍落度</a:t>
            </a:r>
            <a:r>
              <a:rPr lang="zh-CN" altLang="en-US" sz="2400" dirty="0" smtClean="0">
                <a:latin typeface="宋体" charset="-122"/>
              </a:rPr>
              <a:t>≤</a:t>
            </a:r>
            <a:r>
              <a:rPr lang="en-US" altLang="zh-CN" sz="2400" dirty="0" smtClean="0">
                <a:latin typeface="宋体" charset="-122"/>
              </a:rPr>
              <a:t>90mm</a:t>
            </a:r>
            <a:r>
              <a:rPr lang="zh-CN" altLang="en-US" sz="2400" dirty="0" smtClean="0">
                <a:latin typeface="宋体" charset="-122"/>
              </a:rPr>
              <a:t>时：</a:t>
            </a:r>
            <a:r>
              <a:rPr lang="zh-CN" altLang="en-US" sz="2400" dirty="0" smtClean="0"/>
              <a:t>根据所用粗骨料的种类、最大粒径及施工所要求的坍落度值，查</a:t>
            </a:r>
            <a:r>
              <a:rPr lang="en-US" altLang="zh-CN" sz="2400" dirty="0" smtClean="0"/>
              <a:t>P86</a:t>
            </a:r>
            <a:r>
              <a:rPr lang="zh-CN" altLang="en-US" sz="2400" dirty="0" smtClean="0"/>
              <a:t>表</a:t>
            </a:r>
            <a:r>
              <a:rPr lang="en-US" altLang="zh-CN" sz="2400" dirty="0" smtClean="0"/>
              <a:t>4-4</a:t>
            </a:r>
            <a:r>
              <a:rPr lang="zh-CN" altLang="en-US" sz="2400" dirty="0" smtClean="0"/>
              <a:t>、</a:t>
            </a:r>
            <a:r>
              <a:rPr lang="en-US" altLang="zh-CN" sz="2400" dirty="0" smtClean="0"/>
              <a:t>4-5</a:t>
            </a:r>
            <a:r>
              <a:rPr lang="zh-CN" altLang="en-US" sz="2400" dirty="0" smtClean="0"/>
              <a:t>选取</a:t>
            </a:r>
            <a:r>
              <a:rPr lang="en-US" altLang="zh-CN" sz="2400" dirty="0" smtClean="0"/>
              <a:t>1 m</a:t>
            </a:r>
            <a:r>
              <a:rPr lang="en-US" altLang="zh-CN" sz="2400" baseline="30000" dirty="0" smtClean="0"/>
              <a:t>3</a:t>
            </a:r>
            <a:r>
              <a:rPr lang="zh-CN" altLang="en-US" sz="2400" dirty="0" smtClean="0"/>
              <a:t>混凝土的用水量。</a:t>
            </a:r>
          </a:p>
          <a:p>
            <a:pPr algn="just">
              <a:lnSpc>
                <a:spcPct val="90000"/>
              </a:lnSpc>
            </a:pPr>
            <a:r>
              <a:rPr lang="zh-CN" altLang="en-US" sz="2400" dirty="0" smtClean="0"/>
              <a:t>坍落度</a:t>
            </a:r>
            <a:r>
              <a:rPr lang="en-US" altLang="zh-CN" sz="2400" dirty="0" smtClean="0"/>
              <a:t>&gt;90mm</a:t>
            </a:r>
            <a:r>
              <a:rPr lang="zh-CN" altLang="en-US" sz="2400" dirty="0" smtClean="0"/>
              <a:t>时：先确定坍落度</a:t>
            </a:r>
            <a:r>
              <a:rPr lang="en-US" altLang="zh-CN" sz="2400" dirty="0" smtClean="0"/>
              <a:t>90mm</a:t>
            </a:r>
            <a:r>
              <a:rPr lang="zh-CN" altLang="en-US" sz="2400" dirty="0" smtClean="0"/>
              <a:t>时的用水量，然后每增加</a:t>
            </a:r>
            <a:r>
              <a:rPr lang="en-US" altLang="zh-CN" sz="2400" dirty="0" smtClean="0"/>
              <a:t>20mm</a:t>
            </a:r>
            <a:r>
              <a:rPr lang="zh-CN" altLang="en-US" sz="2400" dirty="0" smtClean="0"/>
              <a:t>坍落度，增加</a:t>
            </a:r>
            <a:r>
              <a:rPr lang="en-US" altLang="zh-CN" sz="2400" dirty="0" smtClean="0"/>
              <a:t>5kg/m</a:t>
            </a:r>
            <a:r>
              <a:rPr lang="en-US" altLang="zh-CN" sz="2400" baseline="30000" dirty="0" smtClean="0"/>
              <a:t>3</a:t>
            </a:r>
            <a:r>
              <a:rPr lang="zh-CN" altLang="en-US" sz="2400" dirty="0" smtClean="0"/>
              <a:t>水。</a:t>
            </a:r>
          </a:p>
          <a:p>
            <a:endParaRPr lang="zh-CN" alt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67544" y="1340768"/>
            <a:ext cx="8229600" cy="2952328"/>
          </a:xfrm>
        </p:spPr>
        <p:txBody>
          <a:bodyPr>
            <a:normAutofit/>
          </a:bodyPr>
          <a:lstStyle/>
          <a:p>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r>
              <a:rPr lang="zh-CN" altLang="en-US" sz="2400" dirty="0" smtClean="0">
                <a:solidFill>
                  <a:srgbClr val="FF0000"/>
                </a:solidFill>
              </a:rPr>
              <a:t>第三步    拌合用水量（</a:t>
            </a:r>
            <a:r>
              <a:rPr lang="en-US" altLang="zh-CN" sz="2400" dirty="0" smtClean="0">
                <a:solidFill>
                  <a:srgbClr val="FF0000"/>
                </a:solidFill>
              </a:rPr>
              <a:t>m</a:t>
            </a:r>
            <a:r>
              <a:rPr lang="en-US" altLang="zh-CN" sz="2400" baseline="-25000" dirty="0" smtClean="0">
                <a:solidFill>
                  <a:srgbClr val="FF0000"/>
                </a:solidFill>
              </a:rPr>
              <a:t>wo</a:t>
            </a:r>
            <a:r>
              <a:rPr lang="en-US" altLang="zh-CN" sz="2400" dirty="0" smtClean="0">
                <a:solidFill>
                  <a:srgbClr val="FF0000"/>
                </a:solidFill>
              </a:rPr>
              <a:t>)</a:t>
            </a:r>
            <a:r>
              <a:rPr lang="zh-CN" altLang="en-US" sz="2400" dirty="0" smtClean="0">
                <a:solidFill>
                  <a:srgbClr val="FF0000"/>
                </a:solidFill>
              </a:rPr>
              <a:t>确定</a:t>
            </a:r>
            <a:r>
              <a:rPr lang="en-US" altLang="zh-CN" sz="2400" dirty="0" smtClean="0">
                <a:solidFill>
                  <a:srgbClr val="FF0000"/>
                </a:solidFill>
                <a:latin typeface="Times New Roman" pitchFamily="18" charset="0"/>
              </a:rPr>
              <a:t>—</a:t>
            </a:r>
            <a:r>
              <a:rPr lang="zh-CN" altLang="en-US" sz="2400" dirty="0" smtClean="0">
                <a:solidFill>
                  <a:srgbClr val="FF0000"/>
                </a:solidFill>
              </a:rPr>
              <a:t>需水量定则</a:t>
            </a:r>
            <a:endParaRPr lang="en-US" altLang="zh-CN" sz="2400" dirty="0" smtClean="0">
              <a:solidFill>
                <a:srgbClr val="FF0000"/>
              </a:solidFill>
            </a:endParaRPr>
          </a:p>
          <a:p>
            <a:pPr algn="just">
              <a:lnSpc>
                <a:spcPct val="90000"/>
              </a:lnSpc>
            </a:pPr>
            <a:endParaRPr lang="en-US" altLang="zh-CN" sz="2400" dirty="0" smtClean="0">
              <a:latin typeface="Times New Roman" pitchFamily="18" charset="0"/>
              <a:cs typeface="Times New Roman" pitchFamily="18" charset="0"/>
            </a:endParaRPr>
          </a:p>
          <a:p>
            <a:pPr algn="just">
              <a:lnSpc>
                <a:spcPct val="90000"/>
              </a:lnSpc>
            </a:pPr>
            <a:r>
              <a:rPr lang="en-US" altLang="zh-CN" sz="2400" dirty="0" smtClean="0">
                <a:latin typeface="Times New Roman" pitchFamily="18" charset="0"/>
                <a:cs typeface="Times New Roman" pitchFamily="18" charset="0"/>
              </a:rPr>
              <a:t> </a:t>
            </a:r>
            <a:r>
              <a:rPr lang="zh-CN" altLang="en-US" sz="2400" dirty="0" smtClean="0"/>
              <a:t>掺外加剂的用水量确定：</a:t>
            </a:r>
            <a:endParaRPr lang="en-US" altLang="zh-CN" sz="2400" dirty="0" smtClean="0"/>
          </a:p>
          <a:p>
            <a:pPr algn="just">
              <a:lnSpc>
                <a:spcPct val="90000"/>
              </a:lnSpc>
            </a:pPr>
            <a:r>
              <a:rPr lang="zh-CN" altLang="en-US" sz="2400" dirty="0" smtClean="0"/>
              <a:t>先确定不掺外加剂的用水量</a:t>
            </a:r>
            <a:r>
              <a:rPr lang="en-US" altLang="zh-CN" sz="2400" dirty="0" smtClean="0"/>
              <a:t>m</a:t>
            </a:r>
            <a:r>
              <a:rPr lang="en-US" altLang="zh-CN" sz="2400" baseline="-25000" dirty="0" smtClean="0"/>
              <a:t>wo</a:t>
            </a:r>
            <a:r>
              <a:rPr lang="zh-CN" altLang="en-US" sz="2400" dirty="0" smtClean="0"/>
              <a:t>，然后根据外加剂的减水率</a:t>
            </a:r>
            <a:r>
              <a:rPr lang="en-US" altLang="zh-CN" sz="2400" dirty="0" smtClean="0">
                <a:latin typeface="宋体" charset="-122"/>
              </a:rPr>
              <a:t>β</a:t>
            </a:r>
            <a:r>
              <a:rPr lang="en-US" altLang="zh-CN" sz="2400" dirty="0" smtClean="0"/>
              <a:t> </a:t>
            </a:r>
            <a:r>
              <a:rPr lang="zh-CN" altLang="en-US" sz="2400" dirty="0" smtClean="0"/>
              <a:t>，确定掺外加剂的实际用水量</a:t>
            </a:r>
            <a:r>
              <a:rPr lang="en-US" altLang="zh-CN" sz="2400" dirty="0" smtClean="0"/>
              <a:t>m</a:t>
            </a:r>
            <a:r>
              <a:rPr lang="en-US" altLang="zh-CN" sz="2400" baseline="-25000" dirty="0" smtClean="0"/>
              <a:t>wa</a:t>
            </a:r>
            <a:r>
              <a:rPr lang="zh-CN" altLang="en-US" sz="2400" dirty="0" smtClean="0"/>
              <a:t>：</a:t>
            </a:r>
            <a:endParaRPr lang="en-US" altLang="zh-CN" sz="2400" dirty="0" smtClean="0"/>
          </a:p>
          <a:p>
            <a:pPr algn="just">
              <a:lnSpc>
                <a:spcPct val="90000"/>
              </a:lnSpc>
            </a:pPr>
            <a:endParaRPr lang="zh-CN" altLang="en-US" dirty="0"/>
          </a:p>
        </p:txBody>
      </p:sp>
      <p:graphicFrame>
        <p:nvGraphicFramePr>
          <p:cNvPr id="6147" name="Object 5"/>
          <p:cNvGraphicFramePr>
            <a:graphicFrameLocks noChangeAspect="1"/>
          </p:cNvGraphicFramePr>
          <p:nvPr/>
        </p:nvGraphicFramePr>
        <p:xfrm>
          <a:off x="2771800" y="4221088"/>
          <a:ext cx="3657600" cy="838200"/>
        </p:xfrm>
        <a:graphic>
          <a:graphicData uri="http://schemas.openxmlformats.org/presentationml/2006/ole">
            <p:oleObj spid="_x0000_s6147" name="Equation" r:id="rId3" imgW="1066680" imgH="228600" progId="Equation.3">
              <p:embed/>
            </p:oleObj>
          </a:graphicData>
        </a:graphic>
      </p:graphicFrame>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340768"/>
            <a:ext cx="8229600" cy="1728192"/>
          </a:xfrm>
        </p:spPr>
        <p:txBody>
          <a:bodyPr>
            <a:normAutofit lnSpcReduction="10000"/>
          </a:bodyPr>
          <a:lstStyle/>
          <a:p>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r>
              <a:rPr lang="zh-CN" altLang="en-US" sz="2400" dirty="0" smtClean="0">
                <a:solidFill>
                  <a:srgbClr val="FF0000"/>
                </a:solidFill>
              </a:rPr>
              <a:t>第四步</a:t>
            </a:r>
            <a:r>
              <a:rPr lang="zh-CN" altLang="en-US" sz="2400" dirty="0" smtClean="0">
                <a:solidFill>
                  <a:srgbClr val="FF0000"/>
                </a:solidFill>
                <a:cs typeface="Times New Roman" pitchFamily="18" charset="0"/>
              </a:rPr>
              <a:t>    </a:t>
            </a:r>
            <a:r>
              <a:rPr lang="zh-CN" altLang="en-US" sz="2400" dirty="0" smtClean="0">
                <a:solidFill>
                  <a:srgbClr val="FF0000"/>
                </a:solidFill>
              </a:rPr>
              <a:t>水泥用量（</a:t>
            </a:r>
            <a:r>
              <a:rPr lang="en-US" altLang="zh-CN" sz="2400" dirty="0" smtClean="0">
                <a:solidFill>
                  <a:srgbClr val="FF0000"/>
                </a:solidFill>
              </a:rPr>
              <a:t>m</a:t>
            </a:r>
            <a:r>
              <a:rPr lang="en-US" altLang="zh-CN" sz="2400" baseline="-25000" dirty="0" smtClean="0">
                <a:solidFill>
                  <a:srgbClr val="FF0000"/>
                </a:solidFill>
              </a:rPr>
              <a:t>co</a:t>
            </a:r>
            <a:r>
              <a:rPr lang="zh-CN" altLang="en-US" sz="2400" dirty="0" smtClean="0">
                <a:solidFill>
                  <a:srgbClr val="FF0000"/>
                </a:solidFill>
              </a:rPr>
              <a:t>）的确定</a:t>
            </a:r>
            <a:endParaRPr lang="en-US" altLang="zh-CN" sz="2400" dirty="0" smtClean="0">
              <a:solidFill>
                <a:srgbClr val="FF0000"/>
              </a:solidFill>
            </a:endParaRPr>
          </a:p>
          <a:p>
            <a:r>
              <a:rPr lang="zh-CN" altLang="en-US" sz="2400" dirty="0" smtClean="0"/>
              <a:t>计算</a:t>
            </a:r>
            <a:r>
              <a:rPr lang="en-US" altLang="zh-CN" sz="2400" dirty="0" smtClean="0">
                <a:latin typeface="Times New Roman" pitchFamily="18" charset="0"/>
              </a:rPr>
              <a:t>——</a:t>
            </a:r>
            <a:r>
              <a:rPr lang="zh-CN" altLang="en-US" sz="2400" dirty="0" smtClean="0"/>
              <a:t>根据确定的水灰比（</a:t>
            </a:r>
            <a:r>
              <a:rPr lang="en-US" altLang="zh-CN" sz="2400" dirty="0" smtClean="0"/>
              <a:t>W/C</a:t>
            </a:r>
            <a:r>
              <a:rPr lang="zh-CN" altLang="en-US" sz="2400" dirty="0" smtClean="0"/>
              <a:t>）和选用的单位用水量（</a:t>
            </a:r>
            <a:r>
              <a:rPr lang="en-US" altLang="zh-CN" sz="2400" dirty="0" smtClean="0"/>
              <a:t>m</a:t>
            </a:r>
            <a:r>
              <a:rPr lang="en-US" altLang="zh-CN" sz="2400" baseline="-25000" dirty="0" smtClean="0"/>
              <a:t>wo</a:t>
            </a:r>
            <a:r>
              <a:rPr lang="zh-CN" altLang="en-US" sz="2400" dirty="0" smtClean="0"/>
              <a:t>），可计算出水泥用量（</a:t>
            </a:r>
            <a:r>
              <a:rPr lang="en-US" altLang="zh-CN" sz="2400" dirty="0" smtClean="0"/>
              <a:t>m</a:t>
            </a:r>
            <a:r>
              <a:rPr lang="en-US" altLang="zh-CN" sz="2400" baseline="-25000" dirty="0" smtClean="0"/>
              <a:t>co</a:t>
            </a:r>
            <a:r>
              <a:rPr lang="zh-CN" altLang="en-US" sz="2400" dirty="0" smtClean="0"/>
              <a:t>）：</a:t>
            </a:r>
            <a:endParaRPr lang="zh-CN" altLang="en-US" sz="2400" dirty="0"/>
          </a:p>
        </p:txBody>
      </p:sp>
      <p:graphicFrame>
        <p:nvGraphicFramePr>
          <p:cNvPr id="7170" name="Object 7"/>
          <p:cNvGraphicFramePr>
            <a:graphicFrameLocks noChangeAspect="1"/>
          </p:cNvGraphicFramePr>
          <p:nvPr/>
        </p:nvGraphicFramePr>
        <p:xfrm>
          <a:off x="3563888" y="3140968"/>
          <a:ext cx="2438400" cy="1066800"/>
        </p:xfrm>
        <a:graphic>
          <a:graphicData uri="http://schemas.openxmlformats.org/presentationml/2006/ole">
            <p:oleObj spid="_x0000_s7170" name="Equation" r:id="rId3" imgW="698400" imgH="393480" progId="Equation.3">
              <p:embed/>
            </p:oleObj>
          </a:graphicData>
        </a:graphic>
      </p:graphicFrame>
      <p:sp>
        <p:nvSpPr>
          <p:cNvPr id="5" name="矩形 4"/>
          <p:cNvSpPr/>
          <p:nvPr/>
        </p:nvSpPr>
        <p:spPr>
          <a:xfrm>
            <a:off x="899592" y="4437112"/>
            <a:ext cx="7848872" cy="1089529"/>
          </a:xfrm>
          <a:prstGeom prst="rect">
            <a:avLst/>
          </a:prstGeom>
        </p:spPr>
        <p:txBody>
          <a:bodyPr wrap="square">
            <a:spAutoFit/>
          </a:bodyPr>
          <a:lstStyle/>
          <a:p>
            <a:pPr algn="just">
              <a:lnSpc>
                <a:spcPct val="90000"/>
              </a:lnSpc>
            </a:pPr>
            <a:r>
              <a:rPr lang="zh-CN" altLang="en-US" sz="2400" dirty="0" smtClean="0"/>
              <a:t>校核</a:t>
            </a:r>
            <a:r>
              <a:rPr lang="en-US" altLang="zh-CN" sz="2400" dirty="0" smtClean="0">
                <a:latin typeface="Times New Roman" pitchFamily="18" charset="0"/>
              </a:rPr>
              <a:t>——</a:t>
            </a:r>
            <a:r>
              <a:rPr lang="zh-CN" altLang="en-US" sz="2400" dirty="0" smtClean="0"/>
              <a:t>为保证混凝土的耐久性，由上式计算得出的水泥用量还应满足</a:t>
            </a:r>
            <a:r>
              <a:rPr lang="en-US" altLang="zh-CN" sz="2400" dirty="0" smtClean="0"/>
              <a:t>P109</a:t>
            </a:r>
            <a:r>
              <a:rPr lang="zh-CN" altLang="en-US" sz="2400" dirty="0" smtClean="0"/>
              <a:t>表</a:t>
            </a:r>
            <a:r>
              <a:rPr lang="en-US" altLang="zh-CN" sz="2400" dirty="0" smtClean="0"/>
              <a:t>4</a:t>
            </a:r>
            <a:r>
              <a:rPr lang="zh-CN" altLang="en-US" sz="2400" dirty="0" smtClean="0"/>
              <a:t>－</a:t>
            </a:r>
            <a:r>
              <a:rPr lang="en-US" altLang="zh-CN" sz="2400" dirty="0" smtClean="0"/>
              <a:t>12</a:t>
            </a:r>
            <a:r>
              <a:rPr lang="zh-CN" altLang="en-US" sz="2400" dirty="0" smtClean="0"/>
              <a:t>规定的最小水泥用量的要求；</a:t>
            </a:r>
          </a:p>
          <a:p>
            <a:pPr algn="just">
              <a:lnSpc>
                <a:spcPct val="90000"/>
              </a:lnSpc>
            </a:pPr>
            <a:r>
              <a:rPr lang="zh-CN" altLang="en-US" sz="2400" dirty="0" smtClean="0"/>
              <a:t>取值</a:t>
            </a:r>
            <a:r>
              <a:rPr lang="en-US" altLang="zh-CN" sz="2400" dirty="0" smtClean="0">
                <a:latin typeface="Times New Roman" pitchFamily="18" charset="0"/>
              </a:rPr>
              <a:t>——</a:t>
            </a:r>
            <a:r>
              <a:rPr lang="zh-CN" altLang="en-US" sz="2400" dirty="0" smtClean="0"/>
              <a:t>两者最大值。</a:t>
            </a:r>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412776"/>
            <a:ext cx="8229600" cy="1224136"/>
          </a:xfrm>
        </p:spPr>
        <p:txBody>
          <a:bodyPr>
            <a:normAutofit/>
          </a:bodyPr>
          <a:lstStyle/>
          <a:p>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r>
              <a:rPr lang="zh-CN" altLang="en-US" sz="2400" dirty="0" smtClean="0">
                <a:solidFill>
                  <a:srgbClr val="FF0000"/>
                </a:solidFill>
                <a:latin typeface="楷体_GB2312" pitchFamily="49" charset="-122"/>
              </a:rPr>
              <a:t>第五步  砂率值（</a:t>
            </a:r>
            <a:r>
              <a:rPr lang="en-US" altLang="zh-CN" sz="2400" dirty="0" smtClean="0">
                <a:solidFill>
                  <a:srgbClr val="FF0000"/>
                </a:solidFill>
                <a:latin typeface="楷体_GB2312" pitchFamily="49" charset="-122"/>
              </a:rPr>
              <a:t>β</a:t>
            </a:r>
            <a:r>
              <a:rPr lang="en-US" altLang="zh-CN" sz="2400" baseline="-25000" dirty="0" smtClean="0">
                <a:solidFill>
                  <a:srgbClr val="FF0000"/>
                </a:solidFill>
                <a:latin typeface="楷体_GB2312" pitchFamily="49" charset="-122"/>
              </a:rPr>
              <a:t>s</a:t>
            </a:r>
            <a:r>
              <a:rPr lang="zh-CN" altLang="en-US" sz="2400" dirty="0" smtClean="0">
                <a:solidFill>
                  <a:srgbClr val="FF0000"/>
                </a:solidFill>
                <a:latin typeface="楷体_GB2312" pitchFamily="49" charset="-122"/>
              </a:rPr>
              <a:t>）的确定</a:t>
            </a:r>
            <a:endParaRPr lang="zh-CN" altLang="en-US" sz="2400" dirty="0">
              <a:solidFill>
                <a:srgbClr val="FF0000"/>
              </a:solidFill>
            </a:endParaRPr>
          </a:p>
        </p:txBody>
      </p:sp>
      <p:graphicFrame>
        <p:nvGraphicFramePr>
          <p:cNvPr id="8194" name="Object 6"/>
          <p:cNvGraphicFramePr>
            <a:graphicFrameLocks noChangeAspect="1"/>
          </p:cNvGraphicFramePr>
          <p:nvPr/>
        </p:nvGraphicFramePr>
        <p:xfrm>
          <a:off x="2699792" y="2420888"/>
          <a:ext cx="3505200" cy="914400"/>
        </p:xfrm>
        <a:graphic>
          <a:graphicData uri="http://schemas.openxmlformats.org/presentationml/2006/ole">
            <p:oleObj spid="_x0000_s8194" name="Equation" r:id="rId3" imgW="1396800" imgH="444240" progId="Equation.3">
              <p:embed/>
            </p:oleObj>
          </a:graphicData>
        </a:graphic>
      </p:graphicFrame>
      <p:sp>
        <p:nvSpPr>
          <p:cNvPr id="5" name="矩形 4"/>
          <p:cNvSpPr/>
          <p:nvPr/>
        </p:nvSpPr>
        <p:spPr>
          <a:xfrm>
            <a:off x="755576" y="3573016"/>
            <a:ext cx="7848872" cy="2308324"/>
          </a:xfrm>
          <a:prstGeom prst="rect">
            <a:avLst/>
          </a:prstGeom>
        </p:spPr>
        <p:txBody>
          <a:bodyPr wrap="square">
            <a:spAutoFit/>
          </a:bodyPr>
          <a:lstStyle/>
          <a:p>
            <a:pPr algn="just"/>
            <a:r>
              <a:rPr lang="en-US" altLang="zh-CN" sz="2400" dirty="0" smtClean="0">
                <a:latin typeface="楷体_GB2312" pitchFamily="49" charset="-122"/>
              </a:rPr>
              <a:t>Ⅰ</a:t>
            </a:r>
            <a:r>
              <a:rPr lang="zh-CN" altLang="en-US" sz="2400" dirty="0" smtClean="0">
                <a:latin typeface="楷体_GB2312" pitchFamily="49" charset="-122"/>
              </a:rPr>
              <a:t>、根据混凝土拌和物和易性要求，</a:t>
            </a:r>
            <a:r>
              <a:rPr lang="zh-CN" altLang="en-US" sz="2400" dirty="0" smtClean="0">
                <a:solidFill>
                  <a:srgbClr val="0000CC"/>
                </a:solidFill>
                <a:latin typeface="楷体_GB2312" pitchFamily="49" charset="-122"/>
              </a:rPr>
              <a:t>通过试验求出合理砂率</a:t>
            </a:r>
            <a:r>
              <a:rPr lang="zh-CN" altLang="en-US" sz="2400" dirty="0" smtClean="0">
                <a:latin typeface="楷体_GB2312" pitchFamily="49" charset="-122"/>
              </a:rPr>
              <a:t>：以流动度最大，或相同流动度下，水泥用量最少确定合理砂率；</a:t>
            </a:r>
            <a:endParaRPr lang="zh-CN" altLang="en-US" sz="2400" dirty="0" smtClean="0"/>
          </a:p>
          <a:p>
            <a:pPr algn="just"/>
            <a:r>
              <a:rPr lang="en-US" altLang="zh-CN" sz="2400" dirty="0" smtClean="0">
                <a:latin typeface="楷体_GB2312" pitchFamily="49" charset="-122"/>
              </a:rPr>
              <a:t>Ⅱ</a:t>
            </a:r>
            <a:r>
              <a:rPr lang="zh-CN" altLang="en-US" sz="2400" dirty="0" smtClean="0">
                <a:latin typeface="楷体_GB2312" pitchFamily="49" charset="-122"/>
              </a:rPr>
              <a:t>、根据骨料特性，水灰比大小，</a:t>
            </a:r>
            <a:r>
              <a:rPr lang="zh-CN" altLang="en-US" sz="2400" dirty="0" smtClean="0">
                <a:solidFill>
                  <a:srgbClr val="0000CC"/>
                </a:solidFill>
                <a:latin typeface="楷体_GB2312" pitchFamily="49" charset="-122"/>
              </a:rPr>
              <a:t>查表确定砂率</a:t>
            </a:r>
            <a:r>
              <a:rPr lang="zh-CN" altLang="en-US" sz="2400" dirty="0" smtClean="0">
                <a:latin typeface="楷体_GB2312" pitchFamily="49" charset="-122"/>
              </a:rPr>
              <a:t>（</a:t>
            </a:r>
            <a:r>
              <a:rPr lang="en-US" altLang="zh-CN" sz="2400" dirty="0" smtClean="0">
                <a:latin typeface="楷体_GB2312" pitchFamily="49" charset="-122"/>
              </a:rPr>
              <a:t>P87</a:t>
            </a:r>
            <a:r>
              <a:rPr lang="zh-CN" altLang="en-US" sz="2400" dirty="0" smtClean="0">
                <a:latin typeface="楷体_GB2312" pitchFamily="49" charset="-122"/>
              </a:rPr>
              <a:t>）；</a:t>
            </a:r>
          </a:p>
          <a:p>
            <a:pPr algn="just"/>
            <a:r>
              <a:rPr lang="en-US" altLang="zh-CN" sz="2400" dirty="0" smtClean="0">
                <a:latin typeface="楷体_GB2312" pitchFamily="49" charset="-122"/>
              </a:rPr>
              <a:t>Ⅲ</a:t>
            </a:r>
            <a:r>
              <a:rPr lang="zh-CN" altLang="en-US" sz="2400" dirty="0" smtClean="0">
                <a:latin typeface="楷体_GB2312" pitchFamily="49" charset="-122"/>
              </a:rPr>
              <a:t>、根据骨料合理级配原则，即砂子填充石子空隙，并稍有富余（拨开）系数原则，通过计算确定。</a:t>
            </a:r>
          </a:p>
        </p:txBody>
      </p:sp>
    </p:spTree>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r>
              <a:rPr lang="zh-CN" altLang="en-US" sz="2400" dirty="0" smtClean="0">
                <a:solidFill>
                  <a:srgbClr val="FF0000"/>
                </a:solidFill>
              </a:rPr>
              <a:t>第六步  砂、石用量（ </a:t>
            </a:r>
            <a:r>
              <a:rPr lang="en-US" altLang="zh-CN" sz="2400" dirty="0" smtClean="0">
                <a:solidFill>
                  <a:srgbClr val="FF0000"/>
                </a:solidFill>
              </a:rPr>
              <a:t>m</a:t>
            </a:r>
            <a:r>
              <a:rPr lang="en-US" altLang="zh-CN" sz="2400" baseline="-25000" dirty="0" smtClean="0">
                <a:solidFill>
                  <a:srgbClr val="FF0000"/>
                </a:solidFill>
              </a:rPr>
              <a:t>so</a:t>
            </a:r>
            <a:r>
              <a:rPr lang="en-US" altLang="zh-CN" sz="2400" dirty="0" smtClean="0">
                <a:solidFill>
                  <a:srgbClr val="FF0000"/>
                </a:solidFill>
              </a:rPr>
              <a:t> </a:t>
            </a:r>
            <a:r>
              <a:rPr lang="zh-CN" altLang="en-US" sz="2400" dirty="0" smtClean="0">
                <a:solidFill>
                  <a:srgbClr val="FF0000"/>
                </a:solidFill>
              </a:rPr>
              <a:t>）及（ </a:t>
            </a:r>
            <a:r>
              <a:rPr lang="en-US" altLang="zh-CN" sz="2400" dirty="0" smtClean="0">
                <a:solidFill>
                  <a:srgbClr val="FF0000"/>
                </a:solidFill>
              </a:rPr>
              <a:t>m</a:t>
            </a:r>
            <a:r>
              <a:rPr lang="en-US" altLang="zh-CN" sz="2400" baseline="-25000" dirty="0" smtClean="0">
                <a:solidFill>
                  <a:srgbClr val="FF0000"/>
                </a:solidFill>
              </a:rPr>
              <a:t>go</a:t>
            </a:r>
            <a:r>
              <a:rPr lang="en-US" altLang="zh-CN" sz="2400" dirty="0" smtClean="0">
                <a:solidFill>
                  <a:srgbClr val="FF0000"/>
                </a:solidFill>
              </a:rPr>
              <a:t> </a:t>
            </a:r>
            <a:r>
              <a:rPr lang="zh-CN" altLang="en-US" sz="2400" dirty="0" smtClean="0">
                <a:solidFill>
                  <a:srgbClr val="FF0000"/>
                </a:solidFill>
              </a:rPr>
              <a:t>）确定</a:t>
            </a:r>
            <a:endParaRPr lang="en-US" altLang="zh-CN" sz="2400" dirty="0" smtClean="0">
              <a:solidFill>
                <a:srgbClr val="FF0000"/>
              </a:solidFill>
            </a:endParaRPr>
          </a:p>
          <a:p>
            <a:pPr algn="just">
              <a:buFont typeface="Wingdings" pitchFamily="2" charset="2"/>
              <a:buChar char="v"/>
              <a:defRPr/>
            </a:pPr>
            <a:endParaRPr lang="en-US" altLang="zh-CN" sz="2400" dirty="0" smtClean="0"/>
          </a:p>
          <a:p>
            <a:pPr algn="just">
              <a:buFont typeface="Wingdings" pitchFamily="2" charset="2"/>
              <a:buChar char="v"/>
              <a:defRPr/>
            </a:pPr>
            <a:r>
              <a:rPr lang="zh-CN" altLang="en-US" sz="2400" dirty="0" smtClean="0"/>
              <a:t>绝对体积法</a:t>
            </a:r>
            <a:r>
              <a:rPr lang="zh-CN" altLang="en-US" sz="2400" b="1" dirty="0" smtClean="0"/>
              <a:t>：</a:t>
            </a:r>
          </a:p>
          <a:p>
            <a:pPr algn="just">
              <a:buNone/>
              <a:defRPr/>
            </a:pPr>
            <a:r>
              <a:rPr lang="zh-CN" altLang="en-US" sz="2400" b="1" dirty="0" smtClean="0"/>
              <a:t>         </a:t>
            </a:r>
            <a:r>
              <a:rPr lang="zh-CN" altLang="en-US" sz="2400" dirty="0" smtClean="0"/>
              <a:t>假定混凝土拌和物的体积等于各组成材料绝对体积和混凝土拌和物中所含空气体积之总和。</a:t>
            </a:r>
          </a:p>
          <a:p>
            <a:pPr algn="just">
              <a:buFont typeface="Wingdings" pitchFamily="2" charset="2"/>
              <a:buChar char="v"/>
              <a:defRPr/>
            </a:pPr>
            <a:endParaRPr lang="en-US" altLang="zh-CN" sz="2400" dirty="0" smtClean="0">
              <a:solidFill>
                <a:schemeClr val="tx2"/>
              </a:solidFill>
            </a:endParaRPr>
          </a:p>
          <a:p>
            <a:pPr algn="just">
              <a:buFont typeface="Wingdings" pitchFamily="2" charset="2"/>
              <a:buChar char="v"/>
              <a:defRPr/>
            </a:pPr>
            <a:r>
              <a:rPr lang="zh-CN" altLang="en-US" sz="2400" dirty="0" smtClean="0">
                <a:solidFill>
                  <a:schemeClr val="tx2"/>
                </a:solidFill>
              </a:rPr>
              <a:t>假定质量法</a:t>
            </a:r>
            <a:r>
              <a:rPr lang="zh-CN" altLang="en-US" sz="2400" b="1" dirty="0" smtClean="0"/>
              <a:t>：</a:t>
            </a:r>
          </a:p>
          <a:p>
            <a:pPr algn="just">
              <a:buNone/>
              <a:defRPr/>
            </a:pPr>
            <a:r>
              <a:rPr lang="zh-CN" altLang="en-US" sz="2400" b="1" dirty="0" smtClean="0"/>
              <a:t>         </a:t>
            </a:r>
            <a:r>
              <a:rPr lang="zh-CN" altLang="en-US" sz="2400" dirty="0" smtClean="0"/>
              <a:t>假定混凝土拌合物的表观密度</a:t>
            </a:r>
            <a:r>
              <a:rPr lang="en-US" altLang="zh-CN" sz="2400" dirty="0" smtClean="0">
                <a:latin typeface="Times New Roman" pitchFamily="18" charset="0"/>
              </a:rPr>
              <a:t>m</a:t>
            </a:r>
            <a:r>
              <a:rPr lang="en-US" altLang="zh-CN" sz="2400" baseline="-25000" dirty="0" smtClean="0">
                <a:latin typeface="Times New Roman" pitchFamily="18" charset="0"/>
              </a:rPr>
              <a:t>cp</a:t>
            </a:r>
            <a:r>
              <a:rPr lang="en-US" altLang="zh-CN" sz="2400" dirty="0" smtClean="0">
                <a:latin typeface="Times New Roman" pitchFamily="18" charset="0"/>
              </a:rPr>
              <a:t>(kg/m</a:t>
            </a:r>
            <a:r>
              <a:rPr lang="en-US" altLang="zh-CN" sz="2400" baseline="30000" dirty="0" smtClean="0">
                <a:latin typeface="Times New Roman" pitchFamily="18" charset="0"/>
              </a:rPr>
              <a:t>3</a:t>
            </a:r>
            <a:r>
              <a:rPr lang="en-US" altLang="zh-CN" sz="2400" dirty="0" smtClean="0">
                <a:latin typeface="Times New Roman" pitchFamily="18" charset="0"/>
              </a:rPr>
              <a:t>)</a:t>
            </a:r>
            <a:r>
              <a:rPr lang="zh-CN" altLang="en-US" sz="2400" dirty="0" smtClean="0"/>
              <a:t>接近一个固定值。则所有组成材料质量加在一起等于</a:t>
            </a:r>
            <a:r>
              <a:rPr lang="en-US" altLang="zh-CN" sz="2400" dirty="0" smtClean="0">
                <a:latin typeface="Times New Roman" pitchFamily="18" charset="0"/>
              </a:rPr>
              <a:t>m</a:t>
            </a:r>
            <a:r>
              <a:rPr lang="en-US" altLang="zh-CN" sz="2400" baseline="-25000" dirty="0" smtClean="0">
                <a:latin typeface="Times New Roman" pitchFamily="18" charset="0"/>
              </a:rPr>
              <a:t>cp</a:t>
            </a:r>
            <a:r>
              <a:rPr lang="en-US" altLang="zh-CN" sz="2400" dirty="0" smtClean="0"/>
              <a:t> </a:t>
            </a:r>
            <a:r>
              <a:rPr lang="zh-CN" altLang="en-US" sz="2400" dirty="0" smtClean="0"/>
              <a:t>。</a:t>
            </a:r>
          </a:p>
          <a:p>
            <a:endParaRPr lang="zh-CN" alt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二、混凝土拌合物和易性检测</a:t>
            </a:r>
            <a:endParaRPr lang="zh-CN" altLang="en-US" sz="3600" dirty="0">
              <a:solidFill>
                <a:srgbClr val="0070C0"/>
              </a:solidFill>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i="1" dirty="0" smtClean="0">
                <a:solidFill>
                  <a:srgbClr val="FF0000"/>
                </a:solidFill>
              </a:rPr>
              <a:t>1</a:t>
            </a:r>
            <a:r>
              <a:rPr lang="zh-CN" altLang="en-US" sz="2800" i="1" dirty="0" smtClean="0">
                <a:solidFill>
                  <a:srgbClr val="FF0000"/>
                </a:solidFill>
              </a:rPr>
              <a:t>、混凝土拌合物的和易性</a:t>
            </a:r>
            <a:endParaRPr lang="en-US" altLang="zh-CN" sz="2800" i="1" dirty="0" smtClean="0">
              <a:solidFill>
                <a:srgbClr val="FF0000"/>
              </a:solidFill>
            </a:endParaRPr>
          </a:p>
          <a:p>
            <a:r>
              <a:rPr lang="en-US" altLang="zh-CN" sz="2400" dirty="0" smtClean="0">
                <a:solidFill>
                  <a:srgbClr val="0000FF"/>
                </a:solidFill>
                <a:latin typeface="黑体" pitchFamily="2" charset="-122"/>
                <a:ea typeface="黑体" pitchFamily="2" charset="-122"/>
              </a:rPr>
              <a:t>⑴ </a:t>
            </a:r>
            <a:r>
              <a:rPr lang="zh-CN" altLang="en-US" sz="2400" dirty="0" smtClean="0">
                <a:solidFill>
                  <a:srgbClr val="0000FF"/>
                </a:solidFill>
                <a:latin typeface="黑体" pitchFamily="2" charset="-122"/>
                <a:ea typeface="黑体" pitchFamily="2" charset="-122"/>
              </a:rPr>
              <a:t>和易性的概念</a:t>
            </a:r>
            <a:endParaRPr lang="zh-CN" altLang="en-US" sz="2400" dirty="0" smtClean="0">
              <a:solidFill>
                <a:srgbClr val="0000FF"/>
              </a:solidFill>
              <a:latin typeface="黑体" pitchFamily="2" charset="-122"/>
              <a:ea typeface="黑体" pitchFamily="2" charset="-122"/>
              <a:cs typeface="Times New Roman" pitchFamily="18" charset="0"/>
            </a:endParaRPr>
          </a:p>
          <a:p>
            <a:endParaRPr lang="en-US" altLang="zh-CN" dirty="0" smtClean="0"/>
          </a:p>
          <a:p>
            <a:pPr>
              <a:buNone/>
            </a:pPr>
            <a:r>
              <a:rPr lang="en-US" altLang="zh-CN" sz="2400" dirty="0" smtClean="0">
                <a:solidFill>
                  <a:srgbClr val="0000CC"/>
                </a:solidFill>
                <a:latin typeface="黑体" pitchFamily="2" charset="-122"/>
                <a:ea typeface="黑体" pitchFamily="2" charset="-122"/>
              </a:rPr>
              <a:t>  ⑵ </a:t>
            </a:r>
            <a:r>
              <a:rPr lang="zh-CN" altLang="en-US" sz="2400" dirty="0" smtClean="0">
                <a:solidFill>
                  <a:srgbClr val="0000CC"/>
                </a:solidFill>
                <a:latin typeface="黑体" pitchFamily="2" charset="-122"/>
                <a:ea typeface="黑体" pitchFamily="2" charset="-122"/>
              </a:rPr>
              <a:t>和易性测定方法及指标</a:t>
            </a:r>
          </a:p>
          <a:p>
            <a:pPr>
              <a:buNone/>
            </a:pPr>
            <a:r>
              <a:rPr lang="en-US" altLang="zh-CN" sz="2400" dirty="0" smtClean="0">
                <a:latin typeface="黑体" pitchFamily="2" charset="-122"/>
                <a:ea typeface="黑体" pitchFamily="2" charset="-122"/>
              </a:rPr>
              <a:t>  a</a:t>
            </a:r>
            <a:r>
              <a:rPr lang="zh-CN" altLang="en-US" sz="2400" dirty="0" smtClean="0">
                <a:latin typeface="黑体" pitchFamily="2" charset="-122"/>
                <a:ea typeface="黑体" pitchFamily="2" charset="-122"/>
              </a:rPr>
              <a:t>）坍落度</a:t>
            </a:r>
          </a:p>
          <a:p>
            <a:pPr>
              <a:buNone/>
            </a:pPr>
            <a:r>
              <a:rPr lang="zh-CN" altLang="en-US" sz="2400" dirty="0" smtClean="0">
                <a:latin typeface="黑体" pitchFamily="2" charset="-122"/>
                <a:ea typeface="黑体" pitchFamily="2" charset="-122"/>
              </a:rPr>
              <a:t>坍落度的测定方法</a:t>
            </a:r>
            <a:r>
              <a:rPr lang="en-US" altLang="zh-CN" b="1" dirty="0" smtClean="0">
                <a:latin typeface="宋体"/>
                <a:ea typeface="黑体" pitchFamily="2" charset="-122"/>
              </a:rPr>
              <a:t>——</a:t>
            </a:r>
            <a:endParaRPr lang="en-US" altLang="zh-CN" b="1" dirty="0" smtClean="0">
              <a:latin typeface="黑体" pitchFamily="2" charset="-122"/>
              <a:ea typeface="黑体" pitchFamily="2" charset="-122"/>
            </a:endParaRPr>
          </a:p>
          <a:p>
            <a:pPr>
              <a:buNone/>
            </a:pPr>
            <a:r>
              <a:rPr lang="zh-CN" altLang="en-US" sz="2400" dirty="0" smtClean="0">
                <a:latin typeface="黑体" pitchFamily="2" charset="-122"/>
                <a:ea typeface="黑体" pitchFamily="2" charset="-122"/>
              </a:rPr>
              <a:t>粘聚性的检查方法</a:t>
            </a:r>
            <a:r>
              <a:rPr lang="en-US" altLang="zh-CN" sz="2400" b="1" dirty="0" smtClean="0">
                <a:latin typeface="宋体"/>
                <a:ea typeface="黑体" pitchFamily="2" charset="-122"/>
              </a:rPr>
              <a:t>——</a:t>
            </a:r>
            <a:endParaRPr lang="en-US" altLang="zh-CN" sz="2400" b="1" dirty="0" smtClean="0">
              <a:latin typeface="黑体" pitchFamily="2" charset="-122"/>
              <a:ea typeface="黑体" pitchFamily="2" charset="-122"/>
            </a:endParaRPr>
          </a:p>
          <a:p>
            <a:pPr>
              <a:spcBef>
                <a:spcPct val="0"/>
              </a:spcBef>
            </a:pPr>
            <a:r>
              <a:rPr lang="en-US" altLang="zh-CN" sz="2000" dirty="0" smtClean="0">
                <a:solidFill>
                  <a:srgbClr val="FF0000"/>
                </a:solidFill>
                <a:latin typeface="黑体" pitchFamily="2" charset="-122"/>
                <a:ea typeface="黑体" pitchFamily="2" charset="-122"/>
                <a:sym typeface="Symbol" pitchFamily="18" charset="2"/>
              </a:rPr>
              <a:t> </a:t>
            </a:r>
            <a:r>
              <a:rPr lang="zh-CN" altLang="en-US" sz="2000" dirty="0" smtClean="0">
                <a:solidFill>
                  <a:srgbClr val="FF0000"/>
                </a:solidFill>
                <a:latin typeface="黑体" pitchFamily="2" charset="-122"/>
                <a:ea typeface="黑体" pitchFamily="2" charset="-122"/>
              </a:rPr>
              <a:t>注意</a:t>
            </a:r>
          </a:p>
          <a:p>
            <a:pPr>
              <a:buNone/>
            </a:pPr>
            <a:endParaRPr lang="zh-CN" altLang="en-US" dirty="0"/>
          </a:p>
        </p:txBody>
      </p:sp>
      <p:grpSp>
        <p:nvGrpSpPr>
          <p:cNvPr id="4" name="Group 6"/>
          <p:cNvGrpSpPr>
            <a:grpSpLocks/>
          </p:cNvGrpSpPr>
          <p:nvPr/>
        </p:nvGrpSpPr>
        <p:grpSpPr bwMode="auto">
          <a:xfrm>
            <a:off x="3851275" y="1916112"/>
            <a:ext cx="3960813" cy="1296988"/>
            <a:chOff x="1066" y="1571"/>
            <a:chExt cx="2495" cy="817"/>
          </a:xfrm>
        </p:grpSpPr>
        <p:sp>
          <p:nvSpPr>
            <p:cNvPr id="5" name="Rectangle 7"/>
            <p:cNvSpPr>
              <a:spLocks noChangeArrowheads="1"/>
            </p:cNvSpPr>
            <p:nvPr/>
          </p:nvSpPr>
          <p:spPr bwMode="auto">
            <a:xfrm>
              <a:off x="1066" y="1798"/>
              <a:ext cx="1089" cy="272"/>
            </a:xfrm>
            <a:prstGeom prst="rect">
              <a:avLst/>
            </a:prstGeom>
            <a:solidFill>
              <a:srgbClr val="00B0F0"/>
            </a:solidFill>
            <a:ln w="9525">
              <a:noFill/>
              <a:miter lim="800000"/>
              <a:headEnd/>
              <a:tailEnd/>
            </a:ln>
          </p:spPr>
          <p:txBody>
            <a:bodyPr/>
            <a:lstStyle/>
            <a:p>
              <a:pPr algn="just"/>
              <a:r>
                <a:rPr lang="zh-CN" altLang="en-US" sz="2400" dirty="0">
                  <a:effectLst/>
                  <a:latin typeface="黑体" pitchFamily="2" charset="-122"/>
                  <a:ea typeface="黑体" pitchFamily="2" charset="-122"/>
                </a:rPr>
                <a:t>和易性</a:t>
              </a:r>
              <a:r>
                <a:rPr lang="en-US" altLang="zh-CN" sz="2400" dirty="0">
                  <a:effectLst/>
                  <a:latin typeface="宋体"/>
                  <a:ea typeface="黑体" pitchFamily="2" charset="-122"/>
                </a:rPr>
                <a:t>——</a:t>
              </a:r>
              <a:endParaRPr lang="en-US" altLang="zh-CN" sz="2400" dirty="0">
                <a:effectLst/>
                <a:latin typeface="黑体" pitchFamily="2" charset="-122"/>
                <a:ea typeface="黑体" pitchFamily="2" charset="-122"/>
              </a:endParaRPr>
            </a:p>
          </p:txBody>
        </p:sp>
        <p:grpSp>
          <p:nvGrpSpPr>
            <p:cNvPr id="6" name="Group 8"/>
            <p:cNvGrpSpPr>
              <a:grpSpLocks/>
            </p:cNvGrpSpPr>
            <p:nvPr/>
          </p:nvGrpSpPr>
          <p:grpSpPr bwMode="auto">
            <a:xfrm>
              <a:off x="2200" y="1571"/>
              <a:ext cx="1361" cy="817"/>
              <a:chOff x="1656" y="2523"/>
              <a:chExt cx="1361" cy="817"/>
            </a:xfrm>
          </p:grpSpPr>
          <p:sp>
            <p:nvSpPr>
              <p:cNvPr id="7" name="Rectangle 9"/>
              <p:cNvSpPr>
                <a:spLocks noChangeArrowheads="1"/>
              </p:cNvSpPr>
              <p:nvPr/>
            </p:nvSpPr>
            <p:spPr bwMode="auto">
              <a:xfrm>
                <a:off x="1838" y="2523"/>
                <a:ext cx="1179" cy="817"/>
              </a:xfrm>
              <a:prstGeom prst="rect">
                <a:avLst/>
              </a:prstGeom>
              <a:solidFill>
                <a:schemeClr val="bg2">
                  <a:lumMod val="50000"/>
                </a:schemeClr>
              </a:solidFill>
              <a:ln w="9525">
                <a:noFill/>
                <a:miter lim="800000"/>
                <a:headEnd/>
                <a:tailEnd/>
              </a:ln>
            </p:spPr>
            <p:txBody>
              <a:bodyPr/>
              <a:lstStyle/>
              <a:p>
                <a:r>
                  <a:rPr lang="zh-CN" altLang="en-US" sz="2400" dirty="0">
                    <a:effectLst/>
                    <a:latin typeface="宋体" charset="-122"/>
                  </a:rPr>
                  <a:t>流动性</a:t>
                </a:r>
                <a:r>
                  <a:rPr lang="en-US" altLang="zh-CN" sz="2400" dirty="0">
                    <a:effectLst/>
                    <a:latin typeface="宋体" charset="-122"/>
                  </a:rPr>
                  <a:t>——</a:t>
                </a:r>
              </a:p>
              <a:p>
                <a:r>
                  <a:rPr lang="zh-CN" altLang="en-US" sz="2400" dirty="0">
                    <a:effectLst/>
                    <a:latin typeface="宋体" charset="-122"/>
                  </a:rPr>
                  <a:t>粘聚性</a:t>
                </a:r>
                <a:r>
                  <a:rPr lang="en-US" altLang="zh-CN" sz="2400" dirty="0">
                    <a:effectLst/>
                    <a:latin typeface="宋体" charset="-122"/>
                  </a:rPr>
                  <a:t>——</a:t>
                </a:r>
              </a:p>
              <a:p>
                <a:r>
                  <a:rPr lang="zh-CN" altLang="en-US" sz="2400" dirty="0">
                    <a:effectLst/>
                    <a:latin typeface="宋体" charset="-122"/>
                  </a:rPr>
                  <a:t>保水性</a:t>
                </a:r>
                <a:r>
                  <a:rPr lang="en-US" altLang="zh-CN" sz="2400" dirty="0">
                    <a:effectLst/>
                    <a:latin typeface="宋体" charset="-122"/>
                  </a:rPr>
                  <a:t>——</a:t>
                </a:r>
                <a:endParaRPr lang="en-US" altLang="zh-CN" sz="2400" b="1" dirty="0">
                  <a:effectLst/>
                  <a:latin typeface="宋体" charset="-122"/>
                </a:endParaRPr>
              </a:p>
            </p:txBody>
          </p:sp>
          <p:sp>
            <p:nvSpPr>
              <p:cNvPr id="8" name="AutoShape 10"/>
              <p:cNvSpPr>
                <a:spLocks/>
              </p:cNvSpPr>
              <p:nvPr/>
            </p:nvSpPr>
            <p:spPr bwMode="auto">
              <a:xfrm>
                <a:off x="1656" y="2614"/>
                <a:ext cx="136" cy="636"/>
              </a:xfrm>
              <a:prstGeom prst="leftBrace">
                <a:avLst>
                  <a:gd name="adj1" fmla="val 38971"/>
                  <a:gd name="adj2" fmla="val 50000"/>
                </a:avLst>
              </a:prstGeom>
              <a:noFill/>
              <a:ln w="38100">
                <a:solidFill>
                  <a:srgbClr val="FF0000"/>
                </a:solidFill>
                <a:round/>
                <a:headEnd/>
                <a:tailEnd/>
              </a:ln>
              <a:effectLst/>
            </p:spPr>
            <p:txBody>
              <a:bodyPr wrap="none" anchor="ctr"/>
              <a:lstStyle/>
              <a:p>
                <a:endParaRPr lang="zh-CN" altLang="en-US"/>
              </a:p>
            </p:txBody>
          </p:sp>
        </p:grpSp>
      </p:grpSp>
      <p:pic>
        <p:nvPicPr>
          <p:cNvPr id="9" name="Picture 13" descr="扫描0002"/>
          <p:cNvPicPr>
            <a:picLocks noChangeAspect="1" noChangeArrowheads="1"/>
          </p:cNvPicPr>
          <p:nvPr/>
        </p:nvPicPr>
        <p:blipFill>
          <a:blip r:embed="rId2" cstate="print">
            <a:lum bright="-18000" contrast="42000"/>
          </a:blip>
          <a:srcRect r="3864" b="3882"/>
          <a:stretch>
            <a:fillRect/>
          </a:stretch>
        </p:blipFill>
        <p:spPr bwMode="auto">
          <a:xfrm>
            <a:off x="4314386" y="3284984"/>
            <a:ext cx="4829613" cy="3410200"/>
          </a:xfrm>
          <a:prstGeom prst="rect">
            <a:avLst/>
          </a:prstGeom>
          <a:noFill/>
        </p:spPr>
      </p:pic>
      <p:sp>
        <p:nvSpPr>
          <p:cNvPr id="10" name="矩形 9"/>
          <p:cNvSpPr/>
          <p:nvPr/>
        </p:nvSpPr>
        <p:spPr>
          <a:xfrm>
            <a:off x="395536" y="5301208"/>
            <a:ext cx="4104456" cy="646331"/>
          </a:xfrm>
          <a:prstGeom prst="rect">
            <a:avLst/>
          </a:prstGeom>
          <a:solidFill>
            <a:schemeClr val="bg2">
              <a:lumMod val="50000"/>
            </a:schemeClr>
          </a:solidFill>
        </p:spPr>
        <p:txBody>
          <a:bodyPr wrap="square">
            <a:spAutoFit/>
          </a:bodyPr>
          <a:lstStyle/>
          <a:p>
            <a:pPr>
              <a:spcBef>
                <a:spcPct val="0"/>
              </a:spcBef>
            </a:pPr>
            <a:r>
              <a:rPr lang="zh-CN" altLang="en-US" dirty="0" smtClean="0">
                <a:solidFill>
                  <a:srgbClr val="070060"/>
                </a:solidFill>
                <a:latin typeface="黑体" pitchFamily="2" charset="-122"/>
                <a:ea typeface="黑体" pitchFamily="2" charset="-122"/>
              </a:rPr>
              <a:t>适用于骨料最大粒径≯</a:t>
            </a:r>
            <a:r>
              <a:rPr lang="en-US" altLang="zh-CN" dirty="0" smtClean="0">
                <a:solidFill>
                  <a:srgbClr val="070060"/>
                </a:solidFill>
                <a:latin typeface="黑体" pitchFamily="2" charset="-122"/>
                <a:ea typeface="黑体" pitchFamily="2" charset="-122"/>
              </a:rPr>
              <a:t>40mm</a:t>
            </a:r>
            <a:r>
              <a:rPr lang="zh-CN" altLang="en-US" dirty="0" smtClean="0">
                <a:solidFill>
                  <a:srgbClr val="070060"/>
                </a:solidFill>
                <a:latin typeface="黑体" pitchFamily="2" charset="-122"/>
                <a:ea typeface="黑体" pitchFamily="2" charset="-122"/>
              </a:rPr>
              <a:t>、</a:t>
            </a:r>
          </a:p>
          <a:p>
            <a:pPr>
              <a:spcBef>
                <a:spcPct val="0"/>
              </a:spcBef>
            </a:pPr>
            <a:r>
              <a:rPr lang="zh-CN" altLang="en-US" dirty="0" smtClean="0">
                <a:solidFill>
                  <a:srgbClr val="070060"/>
                </a:solidFill>
                <a:latin typeface="黑体" pitchFamily="2" charset="-122"/>
                <a:ea typeface="黑体" pitchFamily="2" charset="-122"/>
              </a:rPr>
              <a:t>      坍落度≮</a:t>
            </a:r>
            <a:r>
              <a:rPr lang="en-US" altLang="zh-CN" dirty="0" smtClean="0">
                <a:solidFill>
                  <a:srgbClr val="070060"/>
                </a:solidFill>
                <a:latin typeface="黑体" pitchFamily="2" charset="-122"/>
                <a:ea typeface="黑体" pitchFamily="2" charset="-122"/>
              </a:rPr>
              <a:t>10mm</a:t>
            </a:r>
            <a:r>
              <a:rPr lang="zh-CN" altLang="en-US" dirty="0" smtClean="0">
                <a:solidFill>
                  <a:srgbClr val="070060"/>
                </a:solidFill>
                <a:latin typeface="黑体" pitchFamily="2" charset="-122"/>
                <a:ea typeface="黑体" pitchFamily="2" charset="-122"/>
              </a:rPr>
              <a:t>的砼。</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二、混凝土拌合物和易性检测</a:t>
            </a:r>
            <a:endParaRPr lang="zh-CN" altLang="en-US" sz="3600" dirty="0"/>
          </a:p>
        </p:txBody>
      </p:sp>
      <p:sp>
        <p:nvSpPr>
          <p:cNvPr id="3" name="内容占位符 2"/>
          <p:cNvSpPr>
            <a:spLocks noGrp="1"/>
          </p:cNvSpPr>
          <p:nvPr>
            <p:ph idx="1"/>
          </p:nvPr>
        </p:nvSpPr>
        <p:spPr>
          <a:xfrm>
            <a:off x="457200" y="1340768"/>
            <a:ext cx="8229600" cy="4945752"/>
          </a:xfrm>
        </p:spPr>
        <p:txBody>
          <a:bodyPr/>
          <a:lstStyle/>
          <a:p>
            <a:r>
              <a:rPr lang="en-US" altLang="zh-CN" sz="2800" i="1" dirty="0" smtClean="0">
                <a:solidFill>
                  <a:srgbClr val="FF0000"/>
                </a:solidFill>
              </a:rPr>
              <a:t>1</a:t>
            </a:r>
            <a:r>
              <a:rPr lang="zh-CN" altLang="en-US" sz="2800" i="1" dirty="0" smtClean="0">
                <a:solidFill>
                  <a:srgbClr val="FF0000"/>
                </a:solidFill>
              </a:rPr>
              <a:t>、混凝土拌合物的和易性</a:t>
            </a:r>
            <a:endParaRPr lang="en-US" altLang="zh-CN" sz="2800" dirty="0" smtClean="0">
              <a:latin typeface="黑体" pitchFamily="2" charset="-122"/>
              <a:ea typeface="黑体" pitchFamily="2" charset="-122"/>
            </a:endParaRPr>
          </a:p>
          <a:p>
            <a:pPr>
              <a:spcBef>
                <a:spcPct val="0"/>
              </a:spcBef>
            </a:pPr>
            <a:r>
              <a:rPr lang="zh-CN" altLang="en-US" sz="2400" dirty="0" smtClean="0">
                <a:latin typeface="黑体" pitchFamily="2" charset="-122"/>
                <a:ea typeface="黑体" pitchFamily="2" charset="-122"/>
              </a:rPr>
              <a:t>砼拌合物，根据      </a:t>
            </a:r>
            <a:r>
              <a:rPr lang="zh-CN" altLang="en-US" sz="2400" dirty="0" smtClean="0"/>
              <a:t>大流动性砼：</a:t>
            </a:r>
            <a:r>
              <a:rPr lang="en-US" altLang="zh-CN" sz="2400" dirty="0" smtClean="0"/>
              <a:t>T   </a:t>
            </a:r>
            <a:r>
              <a:rPr lang="en-US" altLang="zh-CN" sz="2400" dirty="0" smtClean="0">
                <a:sym typeface="Symbol" pitchFamily="18" charset="2"/>
              </a:rPr>
              <a:t>  160  mm</a:t>
            </a:r>
            <a:r>
              <a:rPr lang="en-US" altLang="zh-CN" sz="2400" dirty="0" smtClean="0">
                <a:latin typeface="黑体" pitchFamily="2" charset="-122"/>
                <a:ea typeface="黑体" pitchFamily="2" charset="-122"/>
              </a:rPr>
              <a:t> </a:t>
            </a:r>
            <a:endParaRPr lang="zh-CN" altLang="en-US" sz="2400" dirty="0" smtClean="0">
              <a:latin typeface="黑体" pitchFamily="2" charset="-122"/>
              <a:ea typeface="黑体" pitchFamily="2" charset="-122"/>
            </a:endParaRPr>
          </a:p>
          <a:p>
            <a:pPr>
              <a:spcBef>
                <a:spcPct val="0"/>
              </a:spcBef>
            </a:pPr>
            <a:r>
              <a:rPr lang="zh-CN" altLang="en-US" sz="2400" dirty="0" smtClean="0">
                <a:latin typeface="黑体" pitchFamily="2" charset="-122"/>
                <a:ea typeface="黑体" pitchFamily="2" charset="-122"/>
              </a:rPr>
              <a:t>坍落度可分为</a:t>
            </a:r>
            <a:r>
              <a:rPr lang="en-US" altLang="zh-CN" sz="2400" dirty="0" smtClean="0">
                <a:latin typeface="黑体" pitchFamily="2" charset="-122"/>
                <a:ea typeface="黑体" pitchFamily="2" charset="-122"/>
              </a:rPr>
              <a:t>---     </a:t>
            </a:r>
            <a:r>
              <a:rPr lang="zh-CN" altLang="en-US" sz="2400" dirty="0" smtClean="0">
                <a:sym typeface="Symbol" pitchFamily="18" charset="2"/>
              </a:rPr>
              <a:t>流 动  性 砼 ：</a:t>
            </a:r>
            <a:r>
              <a:rPr lang="en-US" altLang="zh-CN" sz="2400" dirty="0" smtClean="0">
                <a:sym typeface="Symbol" pitchFamily="18" charset="2"/>
              </a:rPr>
              <a:t>100  ~ 150  mm</a:t>
            </a:r>
          </a:p>
          <a:p>
            <a:pPr>
              <a:spcBef>
                <a:spcPct val="0"/>
              </a:spcBef>
            </a:pPr>
            <a:r>
              <a:rPr lang="zh-CN" altLang="en-US" sz="2400" b="1" dirty="0" smtClean="0">
                <a:sym typeface="Symbol" pitchFamily="18" charset="2"/>
              </a:rPr>
              <a:t>                                  </a:t>
            </a:r>
            <a:r>
              <a:rPr lang="zh-CN" altLang="en-US" sz="2400" b="1" dirty="0" smtClean="0">
                <a:sym typeface="Symbol" pitchFamily="18" charset="2"/>
              </a:rPr>
              <a:t>      </a:t>
            </a:r>
            <a:r>
              <a:rPr lang="zh-CN" altLang="en-US" sz="2400" dirty="0" smtClean="0">
                <a:sym typeface="Symbol" pitchFamily="18" charset="2"/>
              </a:rPr>
              <a:t>塑    </a:t>
            </a:r>
            <a:r>
              <a:rPr lang="zh-CN" altLang="en-US" sz="2400" dirty="0" smtClean="0">
                <a:sym typeface="Symbol" pitchFamily="18" charset="2"/>
              </a:rPr>
              <a:t>性    砼：</a:t>
            </a:r>
            <a:r>
              <a:rPr lang="en-US" altLang="zh-CN" sz="2400" dirty="0" smtClean="0">
                <a:sym typeface="Symbol" pitchFamily="18" charset="2"/>
              </a:rPr>
              <a:t>50    ~   90   mm</a:t>
            </a:r>
          </a:p>
          <a:p>
            <a:pPr>
              <a:spcBef>
                <a:spcPct val="0"/>
              </a:spcBef>
            </a:pPr>
            <a:r>
              <a:rPr lang="zh-CN" altLang="en-US" sz="2400" b="1" dirty="0" smtClean="0">
                <a:sym typeface="Symbol" pitchFamily="18" charset="2"/>
              </a:rPr>
              <a:t>                                  </a:t>
            </a:r>
            <a:r>
              <a:rPr lang="zh-CN" altLang="en-US" sz="2400" b="1" dirty="0" smtClean="0">
                <a:sym typeface="Symbol" pitchFamily="18" charset="2"/>
              </a:rPr>
              <a:t>      </a:t>
            </a:r>
            <a:r>
              <a:rPr lang="zh-CN" altLang="en-US" sz="2400" dirty="0" smtClean="0">
                <a:sym typeface="Symbol" pitchFamily="18" charset="2"/>
              </a:rPr>
              <a:t>低 </a:t>
            </a:r>
            <a:r>
              <a:rPr lang="zh-CN" altLang="en-US" sz="2400" dirty="0" smtClean="0">
                <a:sym typeface="Symbol" pitchFamily="18" charset="2"/>
              </a:rPr>
              <a:t>塑 性  砼：</a:t>
            </a:r>
            <a:r>
              <a:rPr lang="en-US" altLang="zh-CN" sz="2400" dirty="0" smtClean="0">
                <a:sym typeface="Symbol" pitchFamily="18" charset="2"/>
              </a:rPr>
              <a:t>10    ~   40   mm</a:t>
            </a:r>
          </a:p>
          <a:p>
            <a:pPr>
              <a:spcBef>
                <a:spcPct val="0"/>
              </a:spcBef>
            </a:pPr>
            <a:r>
              <a:rPr lang="zh-CN" altLang="en-US" sz="2400" dirty="0" smtClean="0">
                <a:latin typeface="黑体" pitchFamily="2" charset="-122"/>
                <a:ea typeface="黑体" pitchFamily="2" charset="-122"/>
              </a:rPr>
              <a:t>维勃稠度测定</a:t>
            </a:r>
            <a:r>
              <a:rPr lang="zh-CN" altLang="en-US" sz="2400" b="1" dirty="0" smtClean="0">
                <a:solidFill>
                  <a:srgbClr val="FF0000"/>
                </a:solidFill>
                <a:latin typeface="黑体" pitchFamily="2" charset="-122"/>
                <a:ea typeface="黑体" pitchFamily="2" charset="-122"/>
              </a:rPr>
              <a:t>                                               </a:t>
            </a:r>
            <a:r>
              <a:rPr lang="zh-CN" altLang="en-US" sz="2000" dirty="0" smtClean="0">
                <a:latin typeface="黑体" pitchFamily="2" charset="-122"/>
                <a:ea typeface="黑体" pitchFamily="2" charset="-122"/>
              </a:rPr>
              <a:t>对于干硬性的砼拌合物</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坍落度值 </a:t>
            </a:r>
            <a:r>
              <a:rPr lang="zh-CN" altLang="en-US" sz="2000" dirty="0" smtClean="0">
                <a:latin typeface="黑体" pitchFamily="2" charset="-122"/>
                <a:ea typeface="黑体" pitchFamily="2" charset="-122"/>
                <a:sym typeface="Symbol" pitchFamily="18" charset="2"/>
              </a:rPr>
              <a:t></a:t>
            </a:r>
            <a:r>
              <a:rPr lang="en-US" altLang="zh-CN" sz="2000" dirty="0" smtClean="0">
                <a:latin typeface="黑体" pitchFamily="2" charset="-122"/>
                <a:ea typeface="黑体" pitchFamily="2" charset="-122"/>
              </a:rPr>
              <a:t>10</a:t>
            </a:r>
            <a:r>
              <a:rPr lang="en-US" altLang="zh-CN" sz="2000" dirty="0" smtClean="0">
                <a:ea typeface="黑体" pitchFamily="2" charset="-122"/>
              </a:rPr>
              <a:t>mm</a:t>
            </a:r>
            <a:r>
              <a:rPr lang="en-US" altLang="zh-CN" sz="2000" dirty="0" smtClean="0">
                <a:latin typeface="黑体" pitchFamily="2" charset="-122"/>
                <a:ea typeface="黑体" pitchFamily="2" charset="-122"/>
              </a:rPr>
              <a:t>)</a:t>
            </a:r>
          </a:p>
          <a:p>
            <a:pPr>
              <a:spcBef>
                <a:spcPct val="0"/>
              </a:spcBef>
            </a:pPr>
            <a:r>
              <a:rPr lang="zh-CN" altLang="en-US" sz="2000" dirty="0" smtClean="0">
                <a:latin typeface="黑体" pitchFamily="2" charset="-122"/>
                <a:ea typeface="黑体" pitchFamily="2" charset="-122"/>
              </a:rPr>
              <a:t>采用维勃稠度仪测定其稠度；</a:t>
            </a:r>
          </a:p>
          <a:p>
            <a:pPr>
              <a:spcBef>
                <a:spcPct val="0"/>
              </a:spcBef>
            </a:pPr>
            <a:r>
              <a:rPr lang="zh-CN" altLang="en-US" sz="2400" dirty="0" smtClean="0">
                <a:solidFill>
                  <a:srgbClr val="0000FF"/>
                </a:solidFill>
                <a:latin typeface="黑体" pitchFamily="2" charset="-122"/>
                <a:ea typeface="黑体" pitchFamily="2" charset="-122"/>
              </a:rPr>
              <a:t>维勃稠度测试方法</a:t>
            </a:r>
            <a:r>
              <a:rPr lang="en-US" altLang="zh-CN" sz="2400" dirty="0" smtClean="0">
                <a:solidFill>
                  <a:srgbClr val="0000FF"/>
                </a:solidFill>
                <a:latin typeface="Arial"/>
                <a:ea typeface="黑体" pitchFamily="2" charset="-122"/>
              </a:rPr>
              <a:t>——</a:t>
            </a:r>
            <a:endParaRPr lang="en-US" altLang="zh-CN" sz="2400" dirty="0" smtClean="0">
              <a:solidFill>
                <a:srgbClr val="0000FF"/>
              </a:solidFill>
              <a:latin typeface="黑体" pitchFamily="2" charset="-122"/>
              <a:ea typeface="黑体" pitchFamily="2" charset="-122"/>
            </a:endParaRPr>
          </a:p>
          <a:p>
            <a:pPr>
              <a:spcBef>
                <a:spcPct val="0"/>
              </a:spcBef>
            </a:pPr>
            <a:r>
              <a:rPr lang="zh-CN" altLang="en-US" sz="2400" dirty="0" smtClean="0">
                <a:solidFill>
                  <a:srgbClr val="008000"/>
                </a:solidFill>
                <a:latin typeface="黑体" pitchFamily="2" charset="-122"/>
                <a:ea typeface="黑体" pitchFamily="2" charset="-122"/>
              </a:rPr>
              <a:t>砼拌合物流动性按维勃稠度大小，</a:t>
            </a:r>
          </a:p>
          <a:p>
            <a:pPr>
              <a:spcBef>
                <a:spcPct val="0"/>
              </a:spcBef>
            </a:pPr>
            <a:r>
              <a:rPr lang="zh-CN" altLang="en-US" sz="2400" dirty="0" smtClean="0">
                <a:solidFill>
                  <a:srgbClr val="008000"/>
                </a:solidFill>
                <a:latin typeface="黑体" pitchFamily="2" charset="-122"/>
                <a:ea typeface="黑体" pitchFamily="2" charset="-122"/>
              </a:rPr>
              <a:t>              分为</a:t>
            </a:r>
            <a:r>
              <a:rPr lang="en-US" altLang="zh-CN" sz="2400" dirty="0" smtClean="0">
                <a:solidFill>
                  <a:srgbClr val="008000"/>
                </a:solidFill>
                <a:latin typeface="黑体" pitchFamily="2" charset="-122"/>
                <a:ea typeface="黑体" pitchFamily="2" charset="-122"/>
              </a:rPr>
              <a:t>4</a:t>
            </a:r>
            <a:r>
              <a:rPr lang="zh-CN" altLang="en-US" sz="2400" dirty="0" smtClean="0">
                <a:solidFill>
                  <a:srgbClr val="008000"/>
                </a:solidFill>
                <a:latin typeface="黑体" pitchFamily="2" charset="-122"/>
                <a:ea typeface="黑体" pitchFamily="2" charset="-122"/>
              </a:rPr>
              <a:t>级</a:t>
            </a:r>
            <a:r>
              <a:rPr lang="en-US" altLang="zh-CN" sz="2400" dirty="0" smtClean="0">
                <a:solidFill>
                  <a:srgbClr val="008000"/>
                </a:solidFill>
                <a:latin typeface="Arial"/>
                <a:ea typeface="黑体" pitchFamily="2" charset="-122"/>
              </a:rPr>
              <a:t>——</a:t>
            </a:r>
            <a:endParaRPr lang="en-US" altLang="zh-CN" sz="2400" dirty="0" smtClean="0">
              <a:solidFill>
                <a:srgbClr val="008000"/>
              </a:solidFill>
              <a:latin typeface="黑体" pitchFamily="2" charset="-122"/>
              <a:ea typeface="黑体" pitchFamily="2" charset="-122"/>
            </a:endParaRPr>
          </a:p>
          <a:p>
            <a:pPr>
              <a:spcBef>
                <a:spcPct val="0"/>
              </a:spcBef>
            </a:pPr>
            <a:r>
              <a:rPr lang="zh-CN" altLang="en-US" sz="2400" dirty="0" smtClean="0">
                <a:latin typeface="黑体" pitchFamily="2" charset="-122"/>
                <a:ea typeface="黑体" pitchFamily="2" charset="-122"/>
              </a:rPr>
              <a:t>超干硬性、特干硬性、</a:t>
            </a:r>
          </a:p>
          <a:p>
            <a:pPr>
              <a:spcBef>
                <a:spcPct val="0"/>
              </a:spcBef>
            </a:pPr>
            <a:r>
              <a:rPr lang="zh-CN" altLang="en-US" sz="2400" dirty="0" smtClean="0">
                <a:latin typeface="黑体" pitchFamily="2" charset="-122"/>
                <a:ea typeface="黑体" pitchFamily="2" charset="-122"/>
              </a:rPr>
              <a:t>干硬性、半干硬性  </a:t>
            </a:r>
          </a:p>
          <a:p>
            <a:pPr>
              <a:spcBef>
                <a:spcPct val="0"/>
              </a:spcBef>
            </a:pPr>
            <a:endParaRPr lang="zh-CN" altLang="en-US" sz="2400" b="1" dirty="0" smtClean="0">
              <a:solidFill>
                <a:srgbClr val="FF0000"/>
              </a:solidFill>
              <a:latin typeface="黑体" pitchFamily="2" charset="-122"/>
              <a:ea typeface="黑体" pitchFamily="2" charset="-122"/>
            </a:endParaRPr>
          </a:p>
          <a:p>
            <a:pPr>
              <a:spcBef>
                <a:spcPct val="0"/>
              </a:spcBef>
            </a:pPr>
            <a:endParaRPr lang="zh-CN" altLang="en-US" sz="2400" dirty="0"/>
          </a:p>
        </p:txBody>
      </p:sp>
      <p:sp>
        <p:nvSpPr>
          <p:cNvPr id="4" name="AutoShape 5"/>
          <p:cNvSpPr>
            <a:spLocks/>
          </p:cNvSpPr>
          <p:nvPr/>
        </p:nvSpPr>
        <p:spPr bwMode="auto">
          <a:xfrm>
            <a:off x="3419872" y="1844824"/>
            <a:ext cx="287338" cy="1368425"/>
          </a:xfrm>
          <a:prstGeom prst="leftBrace">
            <a:avLst>
              <a:gd name="adj1" fmla="val 39687"/>
              <a:gd name="adj2" fmla="val 50000"/>
            </a:avLst>
          </a:prstGeom>
          <a:noFill/>
          <a:ln w="9525">
            <a:solidFill>
              <a:srgbClr val="FF0000"/>
            </a:solidFill>
            <a:round/>
            <a:headEnd/>
            <a:tailEnd/>
          </a:ln>
          <a:effectLst/>
        </p:spPr>
        <p:txBody>
          <a:bodyPr wrap="none" anchor="ctr"/>
          <a:lstStyle/>
          <a:p>
            <a:endParaRPr lang="zh-CN" altLang="en-US"/>
          </a:p>
        </p:txBody>
      </p:sp>
      <p:pic>
        <p:nvPicPr>
          <p:cNvPr id="5" name="Picture 8" descr="12"/>
          <p:cNvPicPr>
            <a:picLocks noChangeAspect="1" noChangeArrowheads="1"/>
          </p:cNvPicPr>
          <p:nvPr/>
        </p:nvPicPr>
        <p:blipFill>
          <a:blip r:embed="rId2" cstate="print"/>
          <a:srcRect l="13770" t="1591" r="19865" b="19804"/>
          <a:stretch>
            <a:fillRect/>
          </a:stretch>
        </p:blipFill>
        <p:spPr bwMode="auto">
          <a:xfrm>
            <a:off x="5796136" y="3316704"/>
            <a:ext cx="3168352" cy="3281964"/>
          </a:xfrm>
          <a:prstGeom prst="rect">
            <a:avLst/>
          </a:prstGeom>
          <a:noFill/>
        </p:spPr>
      </p:pic>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二、混凝土拌合物和易性检测</a:t>
            </a:r>
            <a:endParaRPr lang="zh-CN" altLang="en-US" sz="3600" dirty="0"/>
          </a:p>
        </p:txBody>
      </p:sp>
      <p:sp>
        <p:nvSpPr>
          <p:cNvPr id="3" name="内容占位符 2"/>
          <p:cNvSpPr>
            <a:spLocks noGrp="1"/>
          </p:cNvSpPr>
          <p:nvPr>
            <p:ph idx="1"/>
          </p:nvPr>
        </p:nvSpPr>
        <p:spPr>
          <a:xfrm>
            <a:off x="457200" y="1268760"/>
            <a:ext cx="8229600" cy="5017760"/>
          </a:xfrm>
        </p:spPr>
        <p:txBody>
          <a:bodyPr/>
          <a:lstStyle/>
          <a:p>
            <a:r>
              <a:rPr lang="en-US" altLang="zh-CN" sz="2800" i="1" dirty="0" smtClean="0">
                <a:solidFill>
                  <a:srgbClr val="FF0000"/>
                </a:solidFill>
              </a:rPr>
              <a:t>1</a:t>
            </a:r>
            <a:r>
              <a:rPr lang="zh-CN" altLang="en-US" sz="2800" i="1" dirty="0" smtClean="0">
                <a:solidFill>
                  <a:srgbClr val="FF0000"/>
                </a:solidFill>
              </a:rPr>
              <a:t>、混凝土拌合物的和易性</a:t>
            </a:r>
            <a:endParaRPr lang="en-US" altLang="zh-CN" sz="2800" dirty="0" smtClean="0">
              <a:latin typeface="黑体" pitchFamily="2" charset="-122"/>
              <a:ea typeface="黑体" pitchFamily="2" charset="-122"/>
            </a:endParaRPr>
          </a:p>
          <a:p>
            <a:r>
              <a:rPr lang="zh-CN" altLang="en-US" sz="2400" dirty="0" smtClean="0">
                <a:solidFill>
                  <a:srgbClr val="0000CC"/>
                </a:solidFill>
                <a:latin typeface="黑体" pitchFamily="2" charset="-122"/>
                <a:ea typeface="黑体" pitchFamily="2" charset="-122"/>
              </a:rPr>
              <a:t>⑶ 流动性（坍落度）的选择</a:t>
            </a:r>
          </a:p>
          <a:p>
            <a:endParaRPr lang="zh-CN" altLang="en-US" dirty="0"/>
          </a:p>
        </p:txBody>
      </p:sp>
      <p:pic>
        <p:nvPicPr>
          <p:cNvPr id="4" name="Picture 2" descr="新闻纸"/>
          <p:cNvPicPr>
            <a:picLocks noChangeAspect="1" noChangeArrowheads="1"/>
          </p:cNvPicPr>
          <p:nvPr/>
        </p:nvPicPr>
        <p:blipFill>
          <a:blip r:embed="rId2" cstate="print"/>
          <a:srcRect l="25752" t="29967" r="23390" b="37691"/>
          <a:stretch>
            <a:fillRect/>
          </a:stretch>
        </p:blipFill>
        <p:spPr bwMode="auto">
          <a:xfrm>
            <a:off x="379323" y="2276872"/>
            <a:ext cx="8303824" cy="3960440"/>
          </a:xfrm>
          <a:prstGeom prst="rect">
            <a:avLst/>
          </a:prstGeom>
          <a:noFill/>
          <a:ln w="9525" algn="ctr">
            <a:noFill/>
            <a:miter lim="800000"/>
            <a:headEnd/>
            <a:tailEnd/>
          </a:ln>
          <a:effectLst/>
        </p:spPr>
      </p:pic>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二、混凝土拌合物和易性检测</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i="1" dirty="0" smtClean="0">
                <a:solidFill>
                  <a:srgbClr val="FF0000"/>
                </a:solidFill>
              </a:rPr>
              <a:t>1</a:t>
            </a:r>
            <a:r>
              <a:rPr lang="zh-CN" altLang="en-US" sz="2800" i="1" dirty="0" smtClean="0">
                <a:solidFill>
                  <a:srgbClr val="FF0000"/>
                </a:solidFill>
              </a:rPr>
              <a:t>、混凝土拌合物的和易性</a:t>
            </a:r>
            <a:endParaRPr lang="en-US" altLang="zh-CN" sz="2800" dirty="0" smtClean="0">
              <a:latin typeface="黑体" pitchFamily="2" charset="-122"/>
              <a:ea typeface="黑体" pitchFamily="2" charset="-122"/>
            </a:endParaRPr>
          </a:p>
          <a:p>
            <a:r>
              <a:rPr lang="en-US" altLang="zh-CN" sz="2400" b="1" dirty="0" smtClean="0">
                <a:solidFill>
                  <a:srgbClr val="0000CC"/>
                </a:solidFill>
                <a:latin typeface="宋体" pitchFamily="2" charset="-122"/>
                <a:ea typeface="宋体" pitchFamily="2" charset="-122"/>
              </a:rPr>
              <a:t>b</a:t>
            </a:r>
            <a:r>
              <a:rPr lang="zh-CN" altLang="en-US" sz="2400" b="1" dirty="0" smtClean="0">
                <a:solidFill>
                  <a:srgbClr val="0000CC"/>
                </a:solidFill>
                <a:latin typeface="宋体" pitchFamily="2" charset="-122"/>
                <a:ea typeface="宋体" pitchFamily="2" charset="-122"/>
              </a:rPr>
              <a:t>）</a:t>
            </a:r>
            <a:r>
              <a:rPr lang="zh-CN" altLang="zh-CN" sz="2400" b="1" dirty="0" smtClean="0">
                <a:solidFill>
                  <a:srgbClr val="0000CC"/>
                </a:solidFill>
                <a:latin typeface="宋体" pitchFamily="2" charset="-122"/>
                <a:ea typeface="宋体" pitchFamily="2" charset="-122"/>
              </a:rPr>
              <a:t>粘聚性：</a:t>
            </a:r>
            <a:r>
              <a:rPr lang="zh-CN" altLang="zh-CN" sz="2400" dirty="0" smtClean="0">
                <a:latin typeface="宋体" pitchFamily="2" charset="-122"/>
                <a:ea typeface="宋体" pitchFamily="2" charset="-122"/>
              </a:rPr>
              <a:t>观测拌和物各组成分相互粘聚情况，评定方法用捣棒在已坍落的混凝土锥体一侧轻打，如锥体在轻打后渐渐下沉，表示粘聚性良好，如锥体突然倒坍，部分崩裂或发生石子离析现象，即表示粘聚性不好。</a:t>
            </a:r>
            <a:endParaRPr lang="en-US" altLang="zh-CN" sz="2400" dirty="0" smtClean="0">
              <a:latin typeface="宋体" pitchFamily="2" charset="-122"/>
              <a:ea typeface="宋体" pitchFamily="2" charset="-122"/>
            </a:endParaRPr>
          </a:p>
          <a:p>
            <a:endParaRPr lang="en-US" altLang="zh-CN" sz="2400" dirty="0" smtClean="0">
              <a:latin typeface="宋体" pitchFamily="2" charset="-122"/>
              <a:ea typeface="宋体" pitchFamily="2" charset="-122"/>
            </a:endParaRPr>
          </a:p>
          <a:p>
            <a:r>
              <a:rPr lang="en-US" altLang="zh-CN" sz="2400" b="1" dirty="0" smtClean="0">
                <a:solidFill>
                  <a:srgbClr val="0000CC"/>
                </a:solidFill>
                <a:latin typeface="宋体" pitchFamily="2" charset="-122"/>
                <a:ea typeface="宋体" pitchFamily="2" charset="-122"/>
              </a:rPr>
              <a:t>c</a:t>
            </a:r>
            <a:r>
              <a:rPr lang="zh-CN" altLang="en-US" sz="2400" b="1" dirty="0" smtClean="0">
                <a:solidFill>
                  <a:srgbClr val="0000CC"/>
                </a:solidFill>
                <a:latin typeface="宋体" pitchFamily="2" charset="-122"/>
                <a:ea typeface="宋体" pitchFamily="2" charset="-122"/>
              </a:rPr>
              <a:t>）</a:t>
            </a:r>
            <a:r>
              <a:rPr lang="zh-CN" altLang="zh-CN" sz="2400" b="1" dirty="0" smtClean="0">
                <a:solidFill>
                  <a:srgbClr val="0000CC"/>
                </a:solidFill>
                <a:latin typeface="宋体" pitchFamily="2" charset="-122"/>
                <a:ea typeface="宋体" pitchFamily="2" charset="-122"/>
              </a:rPr>
              <a:t>保水性：</a:t>
            </a:r>
            <a:r>
              <a:rPr lang="zh-CN" altLang="zh-CN" sz="2400" dirty="0" smtClean="0">
                <a:latin typeface="宋体" pitchFamily="2" charset="-122"/>
                <a:ea typeface="宋体" pitchFamily="2" charset="-122"/>
              </a:rPr>
              <a:t>指水分从拌和物中析出情况，分</a:t>
            </a:r>
            <a:r>
              <a:rPr lang="en-US" altLang="zh-CN" sz="2400" dirty="0" smtClean="0">
                <a:latin typeface="宋体" pitchFamily="2" charset="-122"/>
                <a:ea typeface="宋体" pitchFamily="2" charset="-122"/>
              </a:rPr>
              <a:t>“</a:t>
            </a:r>
            <a:r>
              <a:rPr lang="zh-CN" altLang="zh-CN" sz="2400" dirty="0" smtClean="0">
                <a:latin typeface="宋体" pitchFamily="2" charset="-122"/>
                <a:ea typeface="宋体" pitchFamily="2" charset="-122"/>
              </a:rPr>
              <a:t>多量</a:t>
            </a:r>
            <a:r>
              <a:rPr lang="en-US" altLang="zh-CN" sz="2400" dirty="0" smtClean="0">
                <a:latin typeface="宋体" pitchFamily="2" charset="-122"/>
                <a:ea typeface="宋体" pitchFamily="2" charset="-122"/>
              </a:rPr>
              <a:t>”</a:t>
            </a:r>
            <a:r>
              <a:rPr lang="zh-CN" altLang="zh-CN" sz="2400" dirty="0" smtClean="0">
                <a:latin typeface="宋体" pitchFamily="2" charset="-122"/>
                <a:ea typeface="宋体" pitchFamily="2" charset="-122"/>
              </a:rPr>
              <a:t>、</a:t>
            </a:r>
            <a:r>
              <a:rPr lang="en-US" altLang="zh-CN" sz="2400" dirty="0" smtClean="0">
                <a:latin typeface="宋体" pitchFamily="2" charset="-122"/>
                <a:ea typeface="宋体" pitchFamily="2" charset="-122"/>
              </a:rPr>
              <a:t>“</a:t>
            </a:r>
            <a:r>
              <a:rPr lang="zh-CN" altLang="zh-CN" sz="2400" dirty="0" smtClean="0">
                <a:latin typeface="宋体" pitchFamily="2" charset="-122"/>
                <a:ea typeface="宋体" pitchFamily="2" charset="-122"/>
              </a:rPr>
              <a:t>少量</a:t>
            </a:r>
            <a:r>
              <a:rPr lang="en-US" altLang="zh-CN" sz="2400" dirty="0" smtClean="0">
                <a:latin typeface="宋体" pitchFamily="2" charset="-122"/>
                <a:ea typeface="宋体" pitchFamily="2" charset="-122"/>
              </a:rPr>
              <a:t>”</a:t>
            </a:r>
            <a:r>
              <a:rPr lang="zh-CN" altLang="zh-CN" sz="2400" dirty="0" smtClean="0">
                <a:latin typeface="宋体" pitchFamily="2" charset="-122"/>
                <a:ea typeface="宋体" pitchFamily="2" charset="-122"/>
              </a:rPr>
              <a:t>、</a:t>
            </a:r>
            <a:r>
              <a:rPr lang="en-US" altLang="zh-CN" sz="2400" dirty="0" smtClean="0">
                <a:latin typeface="宋体" pitchFamily="2" charset="-122"/>
                <a:ea typeface="宋体" pitchFamily="2" charset="-122"/>
              </a:rPr>
              <a:t>“</a:t>
            </a:r>
            <a:r>
              <a:rPr lang="zh-CN" altLang="zh-CN" sz="2400" dirty="0" smtClean="0">
                <a:latin typeface="宋体" pitchFamily="2" charset="-122"/>
                <a:ea typeface="宋体" pitchFamily="2" charset="-122"/>
              </a:rPr>
              <a:t>无</a:t>
            </a:r>
            <a:r>
              <a:rPr lang="en-US" altLang="zh-CN" sz="2400" dirty="0" smtClean="0">
                <a:latin typeface="宋体" pitchFamily="2" charset="-122"/>
                <a:ea typeface="宋体" pitchFamily="2" charset="-122"/>
              </a:rPr>
              <a:t>”</a:t>
            </a:r>
            <a:r>
              <a:rPr lang="zh-CN" altLang="zh-CN" sz="2400" dirty="0" smtClean="0">
                <a:latin typeface="宋体" pitchFamily="2" charset="-122"/>
                <a:ea typeface="宋体" pitchFamily="2" charset="-122"/>
              </a:rPr>
              <a:t>三级评定。</a:t>
            </a:r>
          </a:p>
          <a:p>
            <a:endParaRPr lang="zh-CN" altLang="zh-CN" dirty="0" smtClean="0"/>
          </a:p>
          <a:p>
            <a:pPr>
              <a:buNone/>
            </a:pPr>
            <a:r>
              <a:rPr lang="en-US" altLang="zh-CN" dirty="0" smtClean="0"/>
              <a:t>   </a:t>
            </a:r>
            <a:endParaRPr lang="zh-CN" altLang="en-US"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552" y="692696"/>
            <a:ext cx="8162925" cy="701675"/>
          </a:xfrm>
        </p:spPr>
        <p:txBody>
          <a:bodyPr>
            <a:normAutofit/>
          </a:bodyPr>
          <a:lstStyle/>
          <a:p>
            <a:r>
              <a:rPr lang="zh-CN" altLang="en-US" sz="3600" dirty="0">
                <a:solidFill>
                  <a:srgbClr val="0070C0"/>
                </a:solidFill>
                <a:effectLst>
                  <a:outerShdw blurRad="38100" dist="38100" dir="2700000" algn="tl">
                    <a:srgbClr val="000000">
                      <a:alpha val="43137"/>
                    </a:srgbClr>
                  </a:outerShdw>
                </a:effectLst>
              </a:rPr>
              <a:t>一、混凝土配合比设</a:t>
            </a:r>
            <a:r>
              <a:rPr lang="zh-CN" altLang="en-US" sz="3600" dirty="0" smtClean="0">
                <a:solidFill>
                  <a:srgbClr val="0070C0"/>
                </a:solidFill>
                <a:effectLst>
                  <a:outerShdw blurRad="38100" dist="38100" dir="2700000" algn="tl">
                    <a:srgbClr val="000000">
                      <a:alpha val="43137"/>
                    </a:srgbClr>
                  </a:outerShdw>
                </a:effectLst>
              </a:rPr>
              <a:t>计</a:t>
            </a:r>
            <a:endParaRPr lang="zh-CN" altLang="en-US" sz="3600" dirty="0">
              <a:solidFill>
                <a:srgbClr val="0070C0"/>
              </a:solidFill>
              <a:effectLst>
                <a:outerShdw blurRad="38100" dist="38100" dir="2700000" algn="tl">
                  <a:srgbClr val="000000">
                    <a:alpha val="43137"/>
                  </a:srgbClr>
                </a:outerShdw>
              </a:effectLst>
            </a:endParaRPr>
          </a:p>
        </p:txBody>
      </p:sp>
      <p:sp>
        <p:nvSpPr>
          <p:cNvPr id="4099" name="Rectangle 3"/>
          <p:cNvSpPr>
            <a:spLocks noGrp="1" noChangeArrowheads="1"/>
          </p:cNvSpPr>
          <p:nvPr>
            <p:ph type="body" idx="1"/>
          </p:nvPr>
        </p:nvSpPr>
        <p:spPr>
          <a:xfrm>
            <a:off x="755576" y="1700808"/>
            <a:ext cx="7986713" cy="4752975"/>
          </a:xfrm>
        </p:spPr>
        <p:txBody>
          <a:bodyPr/>
          <a:lstStyle/>
          <a:p>
            <a:pPr algn="just">
              <a:buFont typeface="Wingdings" pitchFamily="2" charset="2"/>
              <a:buNone/>
            </a:pPr>
            <a:r>
              <a:rPr lang="en-US" altLang="zh-CN" sz="2800" i="1" dirty="0">
                <a:solidFill>
                  <a:srgbClr val="0000CC"/>
                </a:solidFill>
              </a:rPr>
              <a:t>1</a:t>
            </a:r>
            <a:r>
              <a:rPr lang="zh-CN" altLang="en-US" sz="2800" i="1" dirty="0">
                <a:solidFill>
                  <a:srgbClr val="0000CC"/>
                </a:solidFill>
              </a:rPr>
              <a:t>、混凝土配合比设计的任务</a:t>
            </a:r>
          </a:p>
          <a:p>
            <a:pPr algn="just">
              <a:buFont typeface="Wingdings" pitchFamily="2" charset="2"/>
              <a:buNone/>
            </a:pPr>
            <a:r>
              <a:rPr lang="zh-CN" altLang="en-US" sz="2400" dirty="0"/>
              <a:t>   确定满足设计性能要求的，经济的混凝土中各组成材料数量之间的比例关系。</a:t>
            </a:r>
          </a:p>
          <a:p>
            <a:pPr algn="just">
              <a:buFont typeface="Wingdings" pitchFamily="2" charset="2"/>
              <a:buNone/>
            </a:pPr>
            <a:r>
              <a:rPr lang="en-US" altLang="zh-CN" sz="2800" i="1" dirty="0">
                <a:solidFill>
                  <a:srgbClr val="0000CC"/>
                </a:solidFill>
              </a:rPr>
              <a:t>2</a:t>
            </a:r>
            <a:r>
              <a:rPr lang="zh-CN" altLang="en-US" sz="2800" i="1" dirty="0">
                <a:solidFill>
                  <a:srgbClr val="0000CC"/>
                </a:solidFill>
              </a:rPr>
              <a:t>、混凝土配合比设计的任务（基本要求）</a:t>
            </a:r>
            <a:r>
              <a:rPr lang="zh-CN" altLang="en-US" sz="2800" dirty="0">
                <a:solidFill>
                  <a:srgbClr val="0000CC"/>
                </a:solidFill>
              </a:rPr>
              <a:t>：</a:t>
            </a:r>
          </a:p>
          <a:p>
            <a:pPr algn="just">
              <a:buFont typeface="Wingdings" pitchFamily="2" charset="2"/>
              <a:buChar char="Ø"/>
            </a:pPr>
            <a:r>
              <a:rPr lang="zh-CN" altLang="en-US" sz="2400" dirty="0"/>
              <a:t>满足和易性要求；</a:t>
            </a:r>
          </a:p>
          <a:p>
            <a:pPr algn="just">
              <a:buFont typeface="Wingdings" pitchFamily="2" charset="2"/>
              <a:buChar char="Ø"/>
            </a:pPr>
            <a:r>
              <a:rPr lang="zh-CN" altLang="en-US" sz="2400" dirty="0"/>
              <a:t>满足设计强度等级要求；</a:t>
            </a:r>
          </a:p>
          <a:p>
            <a:pPr algn="just">
              <a:buFont typeface="Wingdings" pitchFamily="2" charset="2"/>
              <a:buChar char="Ø"/>
            </a:pPr>
            <a:r>
              <a:rPr lang="zh-CN" altLang="en-US" sz="2400" dirty="0"/>
              <a:t>满足混凝土耐久性或设计的其他性能要求；</a:t>
            </a:r>
          </a:p>
          <a:p>
            <a:pPr algn="just">
              <a:buFont typeface="Wingdings" pitchFamily="2" charset="2"/>
              <a:buChar char="Ø"/>
            </a:pPr>
            <a:r>
              <a:rPr lang="zh-CN" altLang="en-US" sz="2400" dirty="0"/>
              <a:t>在满足性能要求的前提下，尽可能节约材料，降低成本。</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二、混凝土拌合物和易性检测</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i="1" dirty="0" smtClean="0">
                <a:solidFill>
                  <a:srgbClr val="FF0000"/>
                </a:solidFill>
              </a:rPr>
              <a:t>1</a:t>
            </a:r>
            <a:r>
              <a:rPr lang="zh-CN" altLang="en-US" sz="2800" i="1" dirty="0" smtClean="0">
                <a:solidFill>
                  <a:srgbClr val="FF0000"/>
                </a:solidFill>
              </a:rPr>
              <a:t>、混凝土拌合物的和易性</a:t>
            </a:r>
            <a:endParaRPr lang="en-US" altLang="zh-CN" sz="2800" b="1" dirty="0" smtClean="0">
              <a:solidFill>
                <a:srgbClr val="FF3300"/>
              </a:solidFill>
              <a:latin typeface="黑体" pitchFamily="2" charset="-122"/>
              <a:ea typeface="黑体" pitchFamily="2" charset="-122"/>
            </a:endParaRPr>
          </a:p>
          <a:p>
            <a:r>
              <a:rPr lang="en-US" altLang="zh-CN" sz="2400" dirty="0" smtClean="0">
                <a:solidFill>
                  <a:srgbClr val="0000CC"/>
                </a:solidFill>
                <a:latin typeface="黑体" pitchFamily="2" charset="-122"/>
                <a:ea typeface="黑体" pitchFamily="2" charset="-122"/>
              </a:rPr>
              <a:t>⑷</a:t>
            </a:r>
            <a:r>
              <a:rPr lang="zh-CN" altLang="en-US" sz="2400" dirty="0" smtClean="0">
                <a:solidFill>
                  <a:srgbClr val="0000CC"/>
                </a:solidFill>
                <a:latin typeface="黑体" pitchFamily="2" charset="-122"/>
                <a:ea typeface="黑体" pitchFamily="2" charset="-122"/>
              </a:rPr>
              <a:t> 影响和易性的主要因素</a:t>
            </a:r>
          </a:p>
          <a:p>
            <a:r>
              <a:rPr lang="zh-CN" altLang="en-US" sz="2400" dirty="0" smtClean="0">
                <a:latin typeface="黑体" pitchFamily="2" charset="-122"/>
                <a:ea typeface="黑体" pitchFamily="2" charset="-122"/>
              </a:rPr>
              <a:t> 和易性的影响因素有</a:t>
            </a:r>
            <a:r>
              <a:rPr lang="en-US" altLang="zh-CN" b="1" dirty="0" smtClean="0">
                <a:latin typeface="宋体"/>
                <a:ea typeface="黑体" pitchFamily="2" charset="-122"/>
              </a:rPr>
              <a:t>——</a:t>
            </a:r>
            <a:endParaRPr lang="en-US" altLang="zh-CN" b="1" dirty="0" smtClean="0">
              <a:latin typeface="宋体" charset="-122"/>
            </a:endParaRPr>
          </a:p>
          <a:p>
            <a:pPr>
              <a:buNone/>
            </a:pPr>
            <a:endParaRPr lang="en-US" altLang="zh-CN" dirty="0" smtClean="0"/>
          </a:p>
          <a:p>
            <a:pPr>
              <a:buNone/>
            </a:pPr>
            <a:r>
              <a:rPr lang="en-US" altLang="zh-CN" sz="2400" dirty="0" smtClean="0">
                <a:solidFill>
                  <a:srgbClr val="0000FF"/>
                </a:solidFill>
                <a:latin typeface="黑体" pitchFamily="2" charset="-122"/>
                <a:ea typeface="黑体" pitchFamily="2" charset="-122"/>
              </a:rPr>
              <a:t>  ⑸ </a:t>
            </a:r>
            <a:r>
              <a:rPr lang="zh-CN" altLang="en-US" sz="2400" dirty="0" smtClean="0">
                <a:solidFill>
                  <a:srgbClr val="0000FF"/>
                </a:solidFill>
                <a:latin typeface="黑体" pitchFamily="2" charset="-122"/>
                <a:ea typeface="黑体" pitchFamily="2" charset="-122"/>
              </a:rPr>
              <a:t>改善和易性的措施</a:t>
            </a:r>
          </a:p>
          <a:p>
            <a:pPr>
              <a:lnSpc>
                <a:spcPct val="120000"/>
              </a:lnSpc>
              <a:spcBef>
                <a:spcPct val="0"/>
              </a:spcBef>
            </a:pPr>
            <a:r>
              <a:rPr lang="en-US" altLang="zh-CN" sz="2000" dirty="0" smtClean="0">
                <a:latin typeface="宋体" charset="-122"/>
              </a:rPr>
              <a:t>(1)</a:t>
            </a:r>
            <a:r>
              <a:rPr lang="zh-CN" altLang="en-US" sz="2000" dirty="0" smtClean="0">
                <a:latin typeface="宋体" charset="-122"/>
              </a:rPr>
              <a:t>尽可能降低砂率</a:t>
            </a:r>
          </a:p>
          <a:p>
            <a:pPr>
              <a:lnSpc>
                <a:spcPct val="120000"/>
              </a:lnSpc>
              <a:spcBef>
                <a:spcPct val="0"/>
              </a:spcBef>
            </a:pPr>
            <a:r>
              <a:rPr lang="en-US" altLang="zh-CN" sz="2000" dirty="0" smtClean="0">
                <a:latin typeface="宋体" charset="-122"/>
              </a:rPr>
              <a:t>(2)</a:t>
            </a:r>
            <a:r>
              <a:rPr lang="zh-CN" altLang="en-US" sz="2000" dirty="0" smtClean="0">
                <a:latin typeface="宋体" charset="-122"/>
              </a:rPr>
              <a:t>改善砂、石（特别是石子）的级配</a:t>
            </a:r>
          </a:p>
          <a:p>
            <a:pPr>
              <a:lnSpc>
                <a:spcPct val="120000"/>
              </a:lnSpc>
              <a:spcBef>
                <a:spcPct val="0"/>
              </a:spcBef>
            </a:pPr>
            <a:r>
              <a:rPr lang="en-US" altLang="zh-CN" sz="2000" dirty="0" smtClean="0">
                <a:latin typeface="宋体" charset="-122"/>
              </a:rPr>
              <a:t>(3)</a:t>
            </a:r>
            <a:r>
              <a:rPr lang="zh-CN" altLang="en-US" sz="2000" dirty="0" smtClean="0">
                <a:latin typeface="宋体" charset="-122"/>
              </a:rPr>
              <a:t>尽量采用较粗的砂、石</a:t>
            </a:r>
            <a:endParaRPr lang="en-US" altLang="zh-CN" sz="2000" dirty="0" smtClean="0">
              <a:latin typeface="宋体" charset="-122"/>
            </a:endParaRPr>
          </a:p>
          <a:p>
            <a:pPr>
              <a:lnSpc>
                <a:spcPct val="120000"/>
              </a:lnSpc>
              <a:spcBef>
                <a:spcPct val="0"/>
              </a:spcBef>
            </a:pPr>
            <a:r>
              <a:rPr lang="en-US" altLang="zh-CN" sz="2000" dirty="0" smtClean="0">
                <a:latin typeface="宋体" charset="-122"/>
              </a:rPr>
              <a:t>(4)</a:t>
            </a:r>
            <a:r>
              <a:rPr lang="zh-CN" altLang="en-US" sz="2000" dirty="0" smtClean="0">
                <a:latin typeface="宋体" charset="-122"/>
              </a:rPr>
              <a:t>当砼拌合物坍落度太小时，维持水灰比不变，适当增加水泥和水的用量，或者加入外加剂等；当拌合物坍落度太大，但粘聚性良好时，可保持砂率不变，适当增加砂、石。 </a:t>
            </a:r>
          </a:p>
          <a:p>
            <a:pPr>
              <a:lnSpc>
                <a:spcPct val="120000"/>
              </a:lnSpc>
              <a:spcBef>
                <a:spcPct val="0"/>
              </a:spcBef>
            </a:pPr>
            <a:endParaRPr lang="zh-CN" altLang="en-US" sz="2000" dirty="0"/>
          </a:p>
        </p:txBody>
      </p:sp>
      <p:sp>
        <p:nvSpPr>
          <p:cNvPr id="4" name="AutoShape 7"/>
          <p:cNvSpPr>
            <a:spLocks/>
          </p:cNvSpPr>
          <p:nvPr/>
        </p:nvSpPr>
        <p:spPr bwMode="auto">
          <a:xfrm>
            <a:off x="4788024" y="1772816"/>
            <a:ext cx="360363" cy="1584325"/>
          </a:xfrm>
          <a:prstGeom prst="leftBrace">
            <a:avLst>
              <a:gd name="adj1" fmla="val 36637"/>
              <a:gd name="adj2" fmla="val 50000"/>
            </a:avLst>
          </a:prstGeom>
          <a:noFill/>
          <a:ln w="38100">
            <a:solidFill>
              <a:srgbClr val="0000FF"/>
            </a:solidFill>
            <a:round/>
            <a:headEnd/>
            <a:tailEnd/>
          </a:ln>
          <a:effectLst/>
        </p:spPr>
        <p:txBody>
          <a:bodyPr wrap="none" anchor="ctr"/>
          <a:lstStyle/>
          <a:p>
            <a:endParaRPr lang="zh-CN" altLang="en-US"/>
          </a:p>
        </p:txBody>
      </p:sp>
      <p:sp>
        <p:nvSpPr>
          <p:cNvPr id="5" name="矩形 4"/>
          <p:cNvSpPr/>
          <p:nvPr/>
        </p:nvSpPr>
        <p:spPr>
          <a:xfrm>
            <a:off x="5220072" y="1700808"/>
            <a:ext cx="2502024" cy="1631216"/>
          </a:xfrm>
          <a:prstGeom prst="rect">
            <a:avLst/>
          </a:prstGeom>
          <a:solidFill>
            <a:schemeClr val="bg2">
              <a:lumMod val="50000"/>
            </a:schemeClr>
          </a:solidFill>
        </p:spPr>
        <p:txBody>
          <a:bodyPr wrap="square">
            <a:spAutoFit/>
          </a:bodyPr>
          <a:lstStyle/>
          <a:p>
            <a:pPr>
              <a:spcBef>
                <a:spcPct val="0"/>
              </a:spcBef>
            </a:pPr>
            <a:r>
              <a:rPr lang="en-US" altLang="zh-CN" sz="2000" dirty="0" smtClean="0">
                <a:latin typeface="宋体" charset="-122"/>
              </a:rPr>
              <a:t>①</a:t>
            </a:r>
            <a:r>
              <a:rPr lang="zh-CN" altLang="en-US" sz="2000" dirty="0" smtClean="0">
                <a:latin typeface="宋体" charset="-122"/>
              </a:rPr>
              <a:t>水泥浆量</a:t>
            </a:r>
          </a:p>
          <a:p>
            <a:pPr>
              <a:spcBef>
                <a:spcPct val="0"/>
              </a:spcBef>
            </a:pPr>
            <a:r>
              <a:rPr lang="zh-CN" altLang="en-US" sz="2000" dirty="0" smtClean="0">
                <a:latin typeface="宋体" charset="-122"/>
              </a:rPr>
              <a:t>②水灰比</a:t>
            </a:r>
          </a:p>
          <a:p>
            <a:pPr>
              <a:spcBef>
                <a:spcPct val="0"/>
              </a:spcBef>
            </a:pPr>
            <a:r>
              <a:rPr lang="zh-CN" altLang="en-US" sz="2000" dirty="0" smtClean="0">
                <a:latin typeface="宋体" charset="-122"/>
              </a:rPr>
              <a:t>③砂率</a:t>
            </a:r>
          </a:p>
          <a:p>
            <a:pPr>
              <a:spcBef>
                <a:spcPct val="0"/>
              </a:spcBef>
            </a:pPr>
            <a:r>
              <a:rPr lang="zh-CN" altLang="en-US" sz="2000" dirty="0" smtClean="0">
                <a:latin typeface="宋体" charset="-122"/>
              </a:rPr>
              <a:t>④组成材料的性质</a:t>
            </a:r>
          </a:p>
          <a:p>
            <a:pPr>
              <a:spcBef>
                <a:spcPct val="0"/>
              </a:spcBef>
            </a:pPr>
            <a:r>
              <a:rPr lang="zh-CN" altLang="en-US" sz="2000" dirty="0" smtClean="0">
                <a:latin typeface="宋体" charset="-122"/>
              </a:rPr>
              <a:t>⑤时间和温度</a:t>
            </a:r>
            <a:endParaRPr lang="zh-CN" altLang="en-US" sz="2000" dirty="0">
              <a:latin typeface="宋体" charset="-122"/>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三、混凝土强度检测</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i="1" dirty="0" smtClean="0">
                <a:solidFill>
                  <a:srgbClr val="0000CC"/>
                </a:solidFill>
                <a:ea typeface="黑体" pitchFamily="2" charset="-122"/>
              </a:rPr>
              <a:t>1</a:t>
            </a:r>
            <a:r>
              <a:rPr lang="zh-CN" altLang="en-US" sz="2800" i="1" dirty="0" smtClean="0">
                <a:solidFill>
                  <a:srgbClr val="0000CC"/>
                </a:solidFill>
                <a:ea typeface="黑体" pitchFamily="2" charset="-122"/>
              </a:rPr>
              <a:t>、混凝土的强度</a:t>
            </a:r>
          </a:p>
          <a:p>
            <a:r>
              <a:rPr lang="zh-CN" altLang="en-US" sz="2400" dirty="0" smtClean="0">
                <a:solidFill>
                  <a:srgbClr val="0000FF"/>
                </a:solidFill>
                <a:latin typeface="宋体" charset="-122"/>
              </a:rPr>
              <a:t>砼抗压强度</a:t>
            </a:r>
            <a:r>
              <a:rPr lang="zh-CN" altLang="en-US" sz="2400" dirty="0" smtClean="0">
                <a:latin typeface="宋体" charset="-122"/>
              </a:rPr>
              <a:t> </a:t>
            </a:r>
            <a:r>
              <a:rPr lang="en-US" altLang="zh-CN" sz="2400" dirty="0" smtClean="0">
                <a:solidFill>
                  <a:srgbClr val="FF0000"/>
                </a:solidFill>
                <a:latin typeface="楷体_GB2312" pitchFamily="49" charset="-122"/>
                <a:ea typeface="楷体_GB2312" pitchFamily="49" charset="-122"/>
              </a:rPr>
              <a:t>(</a:t>
            </a:r>
            <a:r>
              <a:rPr lang="zh-CN" altLang="en-US" sz="2400" dirty="0" smtClean="0">
                <a:solidFill>
                  <a:srgbClr val="FF0000"/>
                </a:solidFill>
                <a:latin typeface="楷体_GB2312" pitchFamily="49" charset="-122"/>
                <a:ea typeface="楷体_GB2312" pitchFamily="49" charset="-122"/>
              </a:rPr>
              <a:t>又称砼立方体抗压强度或立方体抗压强度</a:t>
            </a:r>
            <a:r>
              <a:rPr lang="en-US" altLang="zh-CN" sz="2400" dirty="0" smtClean="0">
                <a:solidFill>
                  <a:srgbClr val="FF0000"/>
                </a:solidFill>
                <a:latin typeface="楷体_GB2312" pitchFamily="49" charset="-122"/>
                <a:ea typeface="楷体_GB2312" pitchFamily="49" charset="-122"/>
              </a:rPr>
              <a:t>)</a:t>
            </a:r>
          </a:p>
          <a:p>
            <a:r>
              <a:rPr lang="zh-CN" altLang="en-US" sz="2400" dirty="0" smtClean="0">
                <a:solidFill>
                  <a:srgbClr val="FF0000"/>
                </a:solidFill>
                <a:latin typeface="黑体" pitchFamily="2" charset="-122"/>
                <a:ea typeface="黑体" pitchFamily="2" charset="-122"/>
              </a:rPr>
              <a:t>砼抗压强度</a:t>
            </a:r>
            <a:r>
              <a:rPr lang="en-US" altLang="zh-CN" sz="2400" dirty="0" smtClean="0">
                <a:solidFill>
                  <a:srgbClr val="FF0000"/>
                </a:solidFill>
                <a:latin typeface="宋体"/>
                <a:ea typeface="黑体" pitchFamily="2" charset="-122"/>
              </a:rPr>
              <a:t>——</a:t>
            </a:r>
            <a:endParaRPr lang="en-US" altLang="zh-CN" sz="2400" dirty="0" smtClean="0">
              <a:solidFill>
                <a:srgbClr val="FF0000"/>
              </a:solidFill>
            </a:endParaRPr>
          </a:p>
          <a:p>
            <a:r>
              <a:rPr lang="zh-CN" altLang="en-US" sz="2000" dirty="0" smtClean="0"/>
              <a:t>按照国家标准制作边长为</a:t>
            </a:r>
            <a:r>
              <a:rPr lang="en-US" altLang="zh-CN" sz="2000" dirty="0" smtClean="0"/>
              <a:t>150mm</a:t>
            </a:r>
            <a:r>
              <a:rPr lang="zh-CN" altLang="en-US" sz="2000" dirty="0" smtClean="0"/>
              <a:t>的立方体试件，在标准条件下，养护到</a:t>
            </a:r>
            <a:r>
              <a:rPr lang="en-US" altLang="zh-CN" sz="2000" dirty="0" smtClean="0"/>
              <a:t>28d</a:t>
            </a:r>
            <a:r>
              <a:rPr lang="zh-CN" altLang="en-US" sz="2000" dirty="0" smtClean="0"/>
              <a:t>龄期，测得的抗压强度值为砼立方体试件抗压强度，用</a:t>
            </a:r>
            <a:r>
              <a:rPr lang="zh-CN" altLang="en-US" sz="2000" dirty="0" smtClean="0">
                <a:sym typeface="Symbol" pitchFamily="18" charset="2"/>
              </a:rPr>
              <a:t></a:t>
            </a:r>
            <a:r>
              <a:rPr lang="en-US" altLang="zh-CN" sz="2000" baseline="-25000" dirty="0" smtClean="0"/>
              <a:t>cu</a:t>
            </a:r>
            <a:r>
              <a:rPr lang="zh-CN" altLang="en-US" sz="2000" dirty="0" smtClean="0"/>
              <a:t>表示 。</a:t>
            </a:r>
          </a:p>
          <a:p>
            <a:endParaRPr lang="en-US" altLang="zh-CN" sz="2400" dirty="0" smtClean="0">
              <a:solidFill>
                <a:srgbClr val="006600"/>
              </a:solidFill>
              <a:latin typeface="宋体" charset="-122"/>
              <a:ea typeface="黑体" pitchFamily="2" charset="-122"/>
            </a:endParaRPr>
          </a:p>
          <a:p>
            <a:endParaRPr lang="en-US" altLang="zh-CN" sz="2400" dirty="0" smtClean="0">
              <a:solidFill>
                <a:srgbClr val="D60093"/>
              </a:solidFill>
              <a:latin typeface="宋体" charset="-122"/>
              <a:ea typeface="黑体" pitchFamily="2" charset="-122"/>
            </a:endParaRPr>
          </a:p>
          <a:p>
            <a:endParaRPr lang="en-US" altLang="zh-CN" sz="2400" dirty="0" smtClean="0">
              <a:solidFill>
                <a:srgbClr val="D60093"/>
              </a:solidFill>
              <a:latin typeface="宋体" charset="-122"/>
              <a:ea typeface="黑体" pitchFamily="2" charset="-122"/>
            </a:endParaRPr>
          </a:p>
          <a:p>
            <a:r>
              <a:rPr lang="zh-CN" altLang="en-US" sz="2400" dirty="0" smtClean="0">
                <a:solidFill>
                  <a:srgbClr val="D60093"/>
                </a:solidFill>
                <a:latin typeface="宋体" charset="-122"/>
                <a:ea typeface="黑体" pitchFamily="2" charset="-122"/>
              </a:rPr>
              <a:t>砼轴心抗压强度</a:t>
            </a:r>
            <a:r>
              <a:rPr lang="en-US" altLang="zh-CN" sz="2400" dirty="0" smtClean="0">
                <a:solidFill>
                  <a:srgbClr val="D60093"/>
                </a:solidFill>
                <a:latin typeface="宋体" charset="-122"/>
                <a:ea typeface="黑体" pitchFamily="2" charset="-122"/>
              </a:rPr>
              <a:t>——</a:t>
            </a:r>
            <a:endParaRPr lang="en-US" altLang="zh-CN" sz="2400" dirty="0" smtClean="0">
              <a:solidFill>
                <a:srgbClr val="D60093"/>
              </a:solidFill>
              <a:ea typeface="黑体" pitchFamily="2" charset="-122"/>
            </a:endParaRPr>
          </a:p>
          <a:p>
            <a:r>
              <a:rPr lang="zh-CN" altLang="en-US" sz="2000" dirty="0" smtClean="0"/>
              <a:t>采用</a:t>
            </a:r>
            <a:r>
              <a:rPr lang="en-US" altLang="zh-CN" sz="2000" dirty="0" smtClean="0"/>
              <a:t>150</a:t>
            </a:r>
            <a:r>
              <a:rPr lang="en-US" altLang="zh-CN" sz="2000" dirty="0" smtClean="0">
                <a:sym typeface="Symbol" pitchFamily="18" charset="2"/>
              </a:rPr>
              <a:t></a:t>
            </a:r>
            <a:r>
              <a:rPr lang="en-US" altLang="zh-CN" sz="2000" dirty="0" smtClean="0"/>
              <a:t>150</a:t>
            </a:r>
            <a:r>
              <a:rPr lang="en-US" altLang="zh-CN" sz="2000" dirty="0" smtClean="0">
                <a:sym typeface="Symbol" pitchFamily="18" charset="2"/>
              </a:rPr>
              <a:t></a:t>
            </a:r>
            <a:r>
              <a:rPr lang="en-US" altLang="zh-CN" sz="2000" dirty="0" smtClean="0"/>
              <a:t>300mm</a:t>
            </a:r>
            <a:r>
              <a:rPr lang="zh-CN" altLang="en-US" sz="2000" dirty="0" smtClean="0"/>
              <a:t>棱柱体作为标准试件，也可用非标准试件，但高宽比应在</a:t>
            </a:r>
            <a:r>
              <a:rPr lang="en-US" altLang="zh-CN" sz="2000" dirty="0" smtClean="0"/>
              <a:t>2∽3</a:t>
            </a:r>
            <a:r>
              <a:rPr lang="zh-CN" altLang="en-US" sz="2000" dirty="0" smtClean="0"/>
              <a:t>的范围里，用</a:t>
            </a:r>
            <a:r>
              <a:rPr lang="zh-CN" altLang="en-US" sz="2000" dirty="0" smtClean="0">
                <a:sym typeface="Symbol" pitchFamily="18" charset="2"/>
              </a:rPr>
              <a:t></a:t>
            </a:r>
            <a:r>
              <a:rPr lang="en-US" altLang="zh-CN" sz="2000" baseline="-25000" dirty="0" smtClean="0"/>
              <a:t>ck</a:t>
            </a:r>
            <a:r>
              <a:rPr lang="zh-CN" altLang="en-US" sz="2000" dirty="0" smtClean="0"/>
              <a:t>表示。 </a:t>
            </a:r>
          </a:p>
          <a:p>
            <a:endParaRPr lang="zh-CN" altLang="en-US" sz="2400" dirty="0"/>
          </a:p>
        </p:txBody>
      </p:sp>
      <p:sp>
        <p:nvSpPr>
          <p:cNvPr id="4" name="Rectangle 1042"/>
          <p:cNvSpPr>
            <a:spLocks noChangeArrowheads="1"/>
          </p:cNvSpPr>
          <p:nvPr/>
        </p:nvSpPr>
        <p:spPr bwMode="auto">
          <a:xfrm>
            <a:off x="6372200" y="3645024"/>
            <a:ext cx="1524000" cy="1371600"/>
          </a:xfrm>
          <a:prstGeom prst="rect">
            <a:avLst/>
          </a:prstGeom>
          <a:solidFill>
            <a:schemeClr va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zh-CN" altLang="en-US"/>
          </a:p>
        </p:txBody>
      </p:sp>
      <p:sp>
        <p:nvSpPr>
          <p:cNvPr id="5" name="矩形 4"/>
          <p:cNvSpPr/>
          <p:nvPr/>
        </p:nvSpPr>
        <p:spPr>
          <a:xfrm>
            <a:off x="5652120" y="4005064"/>
            <a:ext cx="559514" cy="461665"/>
          </a:xfrm>
          <a:prstGeom prst="rect">
            <a:avLst/>
          </a:prstGeom>
        </p:spPr>
        <p:txBody>
          <a:bodyPr wrap="square">
            <a:spAutoFit/>
          </a:bodyPr>
          <a:lstStyle/>
          <a:p>
            <a:r>
              <a:rPr lang="en-US" altLang="zh-CN" dirty="0" smtClean="0">
                <a:solidFill>
                  <a:srgbClr val="006600"/>
                </a:solidFill>
                <a:latin typeface="宋体" charset="-122"/>
                <a:ea typeface="黑体" pitchFamily="2" charset="-122"/>
              </a:rPr>
              <a:t> </a:t>
            </a:r>
            <a:r>
              <a:rPr lang="en-US" altLang="zh-CN" sz="2400" b="1" dirty="0" smtClean="0">
                <a:latin typeface="Times New Roman" pitchFamily="18" charset="0"/>
              </a:rPr>
              <a:t>a</a:t>
            </a:r>
            <a:endParaRPr lang="zh-CN" altLang="en-US" sz="2400" dirty="0"/>
          </a:p>
        </p:txBody>
      </p:sp>
      <p:sp>
        <p:nvSpPr>
          <p:cNvPr id="6" name="矩形 5"/>
          <p:cNvSpPr/>
          <p:nvPr/>
        </p:nvSpPr>
        <p:spPr>
          <a:xfrm>
            <a:off x="7092280" y="5013176"/>
            <a:ext cx="453970" cy="461665"/>
          </a:xfrm>
          <a:prstGeom prst="rect">
            <a:avLst/>
          </a:prstGeom>
        </p:spPr>
        <p:txBody>
          <a:bodyPr wrap="none">
            <a:spAutoFit/>
          </a:bodyPr>
          <a:lstStyle/>
          <a:p>
            <a:r>
              <a:rPr lang="en-US" altLang="zh-CN" dirty="0" smtClean="0">
                <a:solidFill>
                  <a:srgbClr val="006600"/>
                </a:solidFill>
                <a:latin typeface="宋体" charset="-122"/>
                <a:ea typeface="黑体" pitchFamily="2" charset="-122"/>
              </a:rPr>
              <a:t> </a:t>
            </a:r>
            <a:r>
              <a:rPr lang="en-US" altLang="zh-CN" sz="2400" b="1" dirty="0" smtClean="0">
                <a:latin typeface="Times New Roman" pitchFamily="18" charset="0"/>
              </a:rPr>
              <a:t>a</a:t>
            </a:r>
            <a:endParaRPr lang="zh-CN" altLang="en-US" sz="2400" dirty="0"/>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三、混凝土强度检测</a:t>
            </a:r>
            <a:endParaRPr lang="zh-CN" altLang="en-US" sz="3600" dirty="0"/>
          </a:p>
        </p:txBody>
      </p:sp>
      <p:sp>
        <p:nvSpPr>
          <p:cNvPr id="3" name="内容占位符 2"/>
          <p:cNvSpPr>
            <a:spLocks noGrp="1"/>
          </p:cNvSpPr>
          <p:nvPr>
            <p:ph idx="1"/>
          </p:nvPr>
        </p:nvSpPr>
        <p:spPr>
          <a:xfrm>
            <a:off x="457200" y="1268760"/>
            <a:ext cx="8229600" cy="5017760"/>
          </a:xfrm>
        </p:spPr>
        <p:txBody>
          <a:bodyPr/>
          <a:lstStyle/>
          <a:p>
            <a:r>
              <a:rPr lang="en-US" altLang="zh-CN" sz="2800" i="1" dirty="0" smtClean="0">
                <a:solidFill>
                  <a:srgbClr val="0000CC"/>
                </a:solidFill>
                <a:ea typeface="黑体" pitchFamily="2" charset="-122"/>
              </a:rPr>
              <a:t>2</a:t>
            </a:r>
            <a:r>
              <a:rPr lang="zh-CN" altLang="en-US" sz="2800" i="1" dirty="0" smtClean="0">
                <a:solidFill>
                  <a:srgbClr val="0000CC"/>
                </a:solidFill>
                <a:ea typeface="黑体" pitchFamily="2" charset="-122"/>
              </a:rPr>
              <a:t>、混凝土的强度检测</a:t>
            </a:r>
          </a:p>
          <a:p>
            <a:r>
              <a:rPr lang="en-US" altLang="zh-CN" sz="2400" dirty="0" smtClean="0">
                <a:latin typeface="宋体" pitchFamily="2" charset="-122"/>
                <a:ea typeface="宋体" pitchFamily="2" charset="-122"/>
              </a:rPr>
              <a:t>a)</a:t>
            </a:r>
            <a:r>
              <a:rPr lang="zh-CN" altLang="zh-CN" sz="2400" dirty="0" smtClean="0">
                <a:latin typeface="宋体" pitchFamily="2" charset="-122"/>
                <a:ea typeface="宋体" pitchFamily="2" charset="-122"/>
              </a:rPr>
              <a:t> 将试件安放在压力试验机的下压板上，试件的承压面应与成型时的顶面垂直。试件的轴心应与压力机下压板中心对准，开动试验机，当上压板与试件接近时，调整球座，使接触均衡。</a:t>
            </a:r>
            <a:endParaRPr lang="en-US" altLang="zh-CN" sz="2400" dirty="0" smtClean="0">
              <a:latin typeface="宋体" pitchFamily="2" charset="-122"/>
              <a:ea typeface="宋体" pitchFamily="2" charset="-122"/>
            </a:endParaRPr>
          </a:p>
          <a:p>
            <a:r>
              <a:rPr lang="en-US" altLang="zh-CN" sz="2400" dirty="0" smtClean="0">
                <a:latin typeface="宋体" pitchFamily="2" charset="-122"/>
                <a:ea typeface="宋体" pitchFamily="2" charset="-122"/>
              </a:rPr>
              <a:t>b) </a:t>
            </a:r>
            <a:r>
              <a:rPr lang="zh-CN" altLang="zh-CN" sz="2400" dirty="0" smtClean="0">
                <a:latin typeface="宋体" pitchFamily="2" charset="-122"/>
                <a:ea typeface="宋体" pitchFamily="2" charset="-122"/>
              </a:rPr>
              <a:t>加压时，应连续而均匀的加荷，加荷速度为：当混凝土强度等级低于</a:t>
            </a:r>
            <a:r>
              <a:rPr lang="en-US" altLang="zh-CN" sz="2400" dirty="0" smtClean="0">
                <a:latin typeface="宋体" pitchFamily="2" charset="-122"/>
                <a:ea typeface="宋体" pitchFamily="2" charset="-122"/>
              </a:rPr>
              <a:t>C30</a:t>
            </a:r>
            <a:r>
              <a:rPr lang="zh-CN" altLang="zh-CN" sz="2400" dirty="0" smtClean="0">
                <a:latin typeface="宋体" pitchFamily="2" charset="-122"/>
                <a:ea typeface="宋体" pitchFamily="2" charset="-122"/>
              </a:rPr>
              <a:t>时，加荷速度取每秒</a:t>
            </a:r>
            <a:r>
              <a:rPr lang="en-US" altLang="zh-CN" sz="2400" dirty="0" smtClean="0">
                <a:latin typeface="宋体" pitchFamily="2" charset="-122"/>
                <a:ea typeface="宋体" pitchFamily="2" charset="-122"/>
              </a:rPr>
              <a:t>0.3</a:t>
            </a:r>
            <a:r>
              <a:rPr lang="zh-CN" altLang="zh-CN" sz="2400" dirty="0" smtClean="0">
                <a:latin typeface="宋体" pitchFamily="2" charset="-122"/>
                <a:ea typeface="宋体" pitchFamily="2" charset="-122"/>
              </a:rPr>
              <a:t>～</a:t>
            </a:r>
            <a:r>
              <a:rPr lang="en-US" altLang="zh-CN" sz="2400" dirty="0" smtClean="0">
                <a:latin typeface="宋体" pitchFamily="2" charset="-122"/>
                <a:ea typeface="宋体" pitchFamily="2" charset="-122"/>
              </a:rPr>
              <a:t>0.5MPa/s</a:t>
            </a:r>
            <a:r>
              <a:rPr lang="zh-CN" altLang="zh-CN" sz="2400" dirty="0" smtClean="0">
                <a:latin typeface="宋体" pitchFamily="2" charset="-122"/>
                <a:ea typeface="宋体" pitchFamily="2" charset="-122"/>
              </a:rPr>
              <a:t>。当混凝土强度等级等于或大于</a:t>
            </a:r>
            <a:r>
              <a:rPr lang="en-US" altLang="zh-CN" sz="2400" dirty="0" smtClean="0">
                <a:latin typeface="宋体" pitchFamily="2" charset="-122"/>
                <a:ea typeface="宋体" pitchFamily="2" charset="-122"/>
              </a:rPr>
              <a:t>C30</a:t>
            </a:r>
            <a:r>
              <a:rPr lang="zh-CN" altLang="zh-CN" sz="2400" dirty="0" smtClean="0">
                <a:latin typeface="宋体" pitchFamily="2" charset="-122"/>
                <a:ea typeface="宋体" pitchFamily="2" charset="-122"/>
              </a:rPr>
              <a:t>时加荷速度取</a:t>
            </a:r>
            <a:r>
              <a:rPr lang="en-US" altLang="zh-CN" sz="2400" dirty="0" smtClean="0">
                <a:latin typeface="宋体" pitchFamily="2" charset="-122"/>
                <a:ea typeface="宋体" pitchFamily="2" charset="-122"/>
              </a:rPr>
              <a:t>0.5</a:t>
            </a:r>
            <a:r>
              <a:rPr lang="zh-CN" altLang="zh-CN" sz="2400" dirty="0" smtClean="0">
                <a:latin typeface="宋体" pitchFamily="2" charset="-122"/>
                <a:ea typeface="宋体" pitchFamily="2" charset="-122"/>
              </a:rPr>
              <a:t>～</a:t>
            </a:r>
            <a:r>
              <a:rPr lang="en-US" altLang="zh-CN" sz="2400" dirty="0" smtClean="0">
                <a:latin typeface="宋体" pitchFamily="2" charset="-122"/>
                <a:ea typeface="宋体" pitchFamily="2" charset="-122"/>
              </a:rPr>
              <a:t>0.8MPa/s</a:t>
            </a:r>
            <a:r>
              <a:rPr lang="zh-CN" altLang="zh-CN" sz="2400" dirty="0" smtClean="0">
                <a:latin typeface="宋体" pitchFamily="2" charset="-122"/>
                <a:ea typeface="宋体" pitchFamily="2" charset="-122"/>
              </a:rPr>
              <a:t>。当试件接近破坏而开始迅速变形时，应停止调整试验机油门，直至试件破坏，然后记录破坏荷载</a:t>
            </a:r>
            <a:r>
              <a:rPr lang="en-US" altLang="zh-CN" sz="2400" dirty="0" smtClean="0">
                <a:latin typeface="宋体" pitchFamily="2" charset="-122"/>
                <a:ea typeface="宋体" pitchFamily="2" charset="-122"/>
              </a:rPr>
              <a:t>P</a:t>
            </a:r>
            <a:r>
              <a:rPr lang="zh-CN" altLang="zh-CN" sz="2400" dirty="0" smtClean="0">
                <a:latin typeface="宋体" pitchFamily="2" charset="-122"/>
                <a:ea typeface="宋体" pitchFamily="2" charset="-122"/>
              </a:rPr>
              <a:t>（</a:t>
            </a:r>
            <a:r>
              <a:rPr lang="en-US" altLang="zh-CN" sz="2400" dirty="0" smtClean="0">
                <a:latin typeface="宋体" pitchFamily="2" charset="-122"/>
                <a:ea typeface="宋体" pitchFamily="2" charset="-122"/>
              </a:rPr>
              <a:t>N</a:t>
            </a:r>
            <a:r>
              <a:rPr lang="zh-CN" altLang="zh-CN" sz="2400" dirty="0" smtClean="0">
                <a:latin typeface="宋体" pitchFamily="2" charset="-122"/>
                <a:ea typeface="宋体" pitchFamily="2" charset="-122"/>
              </a:rPr>
              <a:t>）。</a:t>
            </a:r>
          </a:p>
          <a:p>
            <a:endParaRPr lang="zh-CN" altLang="en-US" dirty="0"/>
          </a:p>
        </p:txBody>
      </p:sp>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三、混凝土强度检测</a:t>
            </a:r>
            <a:endParaRPr lang="zh-CN" altLang="en-US" sz="3600" dirty="0"/>
          </a:p>
        </p:txBody>
      </p:sp>
      <p:grpSp>
        <p:nvGrpSpPr>
          <p:cNvPr id="4" name="Group 2"/>
          <p:cNvGrpSpPr>
            <a:grpSpLocks noGrp="1"/>
          </p:cNvGrpSpPr>
          <p:nvPr>
            <p:ph idx="1"/>
          </p:nvPr>
        </p:nvGrpSpPr>
        <p:grpSpPr bwMode="auto">
          <a:xfrm>
            <a:off x="3347864" y="1844824"/>
            <a:ext cx="4941119" cy="3910347"/>
            <a:chOff x="2280" y="432"/>
            <a:chExt cx="2931" cy="3069"/>
          </a:xfrm>
        </p:grpSpPr>
        <p:sp>
          <p:nvSpPr>
            <p:cNvPr id="5" name="Rectangle 3"/>
            <p:cNvSpPr>
              <a:spLocks noChangeArrowheads="1"/>
            </p:cNvSpPr>
            <p:nvPr/>
          </p:nvSpPr>
          <p:spPr bwMode="auto">
            <a:xfrm>
              <a:off x="2897" y="1223"/>
              <a:ext cx="1536" cy="1488"/>
            </a:xfrm>
            <a:prstGeom prst="rect">
              <a:avLst/>
            </a:prstGeom>
            <a:solidFill>
              <a:srgbClr val="006600"/>
            </a:solidFill>
            <a:ln w="57150">
              <a:solidFill>
                <a:srgbClr val="FFFFFF"/>
              </a:solidFill>
              <a:miter lim="800000"/>
              <a:headEnd/>
              <a:tailEnd/>
            </a:ln>
            <a:effectLst/>
          </p:spPr>
          <p:txBody>
            <a:bodyPr wrap="none" anchor="ctr"/>
            <a:lstStyle/>
            <a:p>
              <a:endParaRPr lang="zh-CN" altLang="en-US"/>
            </a:p>
          </p:txBody>
        </p:sp>
        <p:sp>
          <p:nvSpPr>
            <p:cNvPr id="6" name="Rectangle 4"/>
            <p:cNvSpPr>
              <a:spLocks noChangeArrowheads="1"/>
            </p:cNvSpPr>
            <p:nvPr/>
          </p:nvSpPr>
          <p:spPr bwMode="auto">
            <a:xfrm>
              <a:off x="2662" y="1053"/>
              <a:ext cx="2112" cy="192"/>
            </a:xfrm>
            <a:prstGeom prst="rect">
              <a:avLst/>
            </a:prstGeom>
            <a:solidFill>
              <a:srgbClr val="006600"/>
            </a:solidFill>
            <a:ln w="28575">
              <a:solidFill>
                <a:schemeClr val="bg1"/>
              </a:solidFill>
              <a:miter lim="800000"/>
              <a:headEnd/>
              <a:tailEnd/>
            </a:ln>
            <a:effectLst/>
          </p:spPr>
          <p:txBody>
            <a:bodyPr wrap="none" anchor="ctr"/>
            <a:lstStyle/>
            <a:p>
              <a:endParaRPr lang="zh-CN" altLang="en-US"/>
            </a:p>
          </p:txBody>
        </p:sp>
        <p:sp>
          <p:nvSpPr>
            <p:cNvPr id="7" name="Rectangle 5"/>
            <p:cNvSpPr>
              <a:spLocks noChangeArrowheads="1"/>
            </p:cNvSpPr>
            <p:nvPr/>
          </p:nvSpPr>
          <p:spPr bwMode="auto">
            <a:xfrm>
              <a:off x="2700" y="2692"/>
              <a:ext cx="2016" cy="240"/>
            </a:xfrm>
            <a:prstGeom prst="rect">
              <a:avLst/>
            </a:prstGeom>
            <a:solidFill>
              <a:srgbClr val="006600"/>
            </a:solidFill>
            <a:ln w="28575">
              <a:solidFill>
                <a:schemeClr val="bg1"/>
              </a:solidFill>
              <a:miter lim="800000"/>
              <a:headEnd/>
              <a:tailEnd/>
            </a:ln>
            <a:effectLst/>
          </p:spPr>
          <p:txBody>
            <a:bodyPr wrap="none" anchor="ctr"/>
            <a:lstStyle/>
            <a:p>
              <a:endParaRPr lang="zh-CN" altLang="en-US"/>
            </a:p>
          </p:txBody>
        </p:sp>
        <p:sp>
          <p:nvSpPr>
            <p:cNvPr id="8" name="Line 6"/>
            <p:cNvSpPr>
              <a:spLocks noChangeShapeType="1"/>
            </p:cNvSpPr>
            <p:nvPr/>
          </p:nvSpPr>
          <p:spPr bwMode="auto">
            <a:xfrm>
              <a:off x="3732" y="601"/>
              <a:ext cx="0" cy="480"/>
            </a:xfrm>
            <a:prstGeom prst="line">
              <a:avLst/>
            </a:prstGeom>
            <a:noFill/>
            <a:ln w="57150">
              <a:solidFill>
                <a:schemeClr val="tx1"/>
              </a:solidFill>
              <a:round/>
              <a:headEnd/>
              <a:tailEnd type="triangle" w="med" len="med"/>
            </a:ln>
            <a:effectLst/>
          </p:spPr>
          <p:txBody>
            <a:bodyPr/>
            <a:lstStyle/>
            <a:p>
              <a:endParaRPr lang="zh-CN" altLang="en-US"/>
            </a:p>
          </p:txBody>
        </p:sp>
        <p:sp>
          <p:nvSpPr>
            <p:cNvPr id="9" name="Line 7"/>
            <p:cNvSpPr>
              <a:spLocks noChangeShapeType="1"/>
            </p:cNvSpPr>
            <p:nvPr/>
          </p:nvSpPr>
          <p:spPr bwMode="auto">
            <a:xfrm flipV="1">
              <a:off x="3732" y="2918"/>
              <a:ext cx="0" cy="480"/>
            </a:xfrm>
            <a:prstGeom prst="line">
              <a:avLst/>
            </a:prstGeom>
            <a:noFill/>
            <a:ln w="57150">
              <a:solidFill>
                <a:schemeClr val="tx1"/>
              </a:solidFill>
              <a:round/>
              <a:headEnd/>
              <a:tailEnd type="triangle" w="med" len="med"/>
            </a:ln>
            <a:effectLst/>
          </p:spPr>
          <p:txBody>
            <a:bodyPr/>
            <a:lstStyle/>
            <a:p>
              <a:endParaRPr lang="zh-CN" altLang="en-US"/>
            </a:p>
          </p:txBody>
        </p:sp>
        <p:sp>
          <p:nvSpPr>
            <p:cNvPr id="10" name="Text Box 8"/>
            <p:cNvSpPr txBox="1">
              <a:spLocks noChangeArrowheads="1"/>
            </p:cNvSpPr>
            <p:nvPr/>
          </p:nvSpPr>
          <p:spPr bwMode="auto">
            <a:xfrm>
              <a:off x="3923" y="432"/>
              <a:ext cx="306" cy="459"/>
            </a:xfrm>
            <a:prstGeom prst="rect">
              <a:avLst/>
            </a:prstGeom>
            <a:solidFill>
              <a:srgbClr val="D60093"/>
            </a:solidFill>
            <a:ln w="9525">
              <a:solidFill>
                <a:schemeClr val="bg1"/>
              </a:solidFill>
              <a:miter lim="800000"/>
              <a:headEnd/>
              <a:tailEnd/>
            </a:ln>
            <a:effectLst/>
          </p:spPr>
          <p:txBody>
            <a:bodyPr wrap="square">
              <a:spAutoFit/>
            </a:bodyPr>
            <a:lstStyle/>
            <a:p>
              <a:pPr>
                <a:spcBef>
                  <a:spcPct val="50000"/>
                </a:spcBef>
              </a:pPr>
              <a:r>
                <a:rPr lang="en-US" altLang="zh-CN" sz="3200" b="1" dirty="0">
                  <a:solidFill>
                    <a:srgbClr val="FFFFFF"/>
                  </a:solidFill>
                  <a:latin typeface="Times New Roman" pitchFamily="18" charset="0"/>
                </a:rPr>
                <a:t>P</a:t>
              </a:r>
            </a:p>
          </p:txBody>
        </p:sp>
        <p:sp>
          <p:nvSpPr>
            <p:cNvPr id="11" name="Text Box 9"/>
            <p:cNvSpPr txBox="1">
              <a:spLocks noChangeArrowheads="1"/>
            </p:cNvSpPr>
            <p:nvPr/>
          </p:nvSpPr>
          <p:spPr bwMode="auto">
            <a:xfrm>
              <a:off x="4038" y="3088"/>
              <a:ext cx="288" cy="413"/>
            </a:xfrm>
            <a:prstGeom prst="rect">
              <a:avLst/>
            </a:prstGeom>
            <a:solidFill>
              <a:srgbClr val="D60093"/>
            </a:solidFill>
            <a:ln w="9525">
              <a:noFill/>
              <a:miter lim="800000"/>
              <a:headEnd/>
              <a:tailEnd/>
            </a:ln>
            <a:effectLst/>
          </p:spPr>
          <p:txBody>
            <a:bodyPr>
              <a:spAutoFit/>
            </a:bodyPr>
            <a:lstStyle/>
            <a:p>
              <a:pPr>
                <a:spcBef>
                  <a:spcPct val="50000"/>
                </a:spcBef>
              </a:pPr>
              <a:r>
                <a:rPr lang="en-US" altLang="zh-CN" sz="3200" b="1" dirty="0">
                  <a:solidFill>
                    <a:srgbClr val="FFFFFF"/>
                  </a:solidFill>
                  <a:latin typeface="Times New Roman" pitchFamily="18" charset="0"/>
                </a:rPr>
                <a:t>P</a:t>
              </a:r>
            </a:p>
          </p:txBody>
        </p:sp>
        <p:sp>
          <p:nvSpPr>
            <p:cNvPr id="12" name="Line 10"/>
            <p:cNvSpPr>
              <a:spLocks noChangeShapeType="1"/>
            </p:cNvSpPr>
            <p:nvPr/>
          </p:nvSpPr>
          <p:spPr bwMode="auto">
            <a:xfrm>
              <a:off x="3044" y="1336"/>
              <a:ext cx="240" cy="0"/>
            </a:xfrm>
            <a:prstGeom prst="line">
              <a:avLst/>
            </a:prstGeom>
            <a:noFill/>
            <a:ln w="57150">
              <a:solidFill>
                <a:schemeClr val="bg1"/>
              </a:solidFill>
              <a:round/>
              <a:headEnd/>
              <a:tailEnd type="triangle" w="med" len="med"/>
            </a:ln>
            <a:effectLst/>
          </p:spPr>
          <p:txBody>
            <a:bodyPr/>
            <a:lstStyle/>
            <a:p>
              <a:endParaRPr lang="zh-CN" altLang="en-US"/>
            </a:p>
          </p:txBody>
        </p:sp>
        <p:sp>
          <p:nvSpPr>
            <p:cNvPr id="13" name="Line 11"/>
            <p:cNvSpPr>
              <a:spLocks noChangeShapeType="1"/>
            </p:cNvSpPr>
            <p:nvPr/>
          </p:nvSpPr>
          <p:spPr bwMode="auto">
            <a:xfrm>
              <a:off x="3312" y="1336"/>
              <a:ext cx="336" cy="0"/>
            </a:xfrm>
            <a:prstGeom prst="line">
              <a:avLst/>
            </a:prstGeom>
            <a:noFill/>
            <a:ln w="57150">
              <a:solidFill>
                <a:schemeClr val="bg1"/>
              </a:solidFill>
              <a:round/>
              <a:headEnd/>
              <a:tailEnd type="triangle" w="med" len="med"/>
            </a:ln>
            <a:effectLst/>
          </p:spPr>
          <p:txBody>
            <a:bodyPr/>
            <a:lstStyle/>
            <a:p>
              <a:endParaRPr lang="zh-CN" altLang="en-US"/>
            </a:p>
          </p:txBody>
        </p:sp>
        <p:sp>
          <p:nvSpPr>
            <p:cNvPr id="14" name="Line 12"/>
            <p:cNvSpPr>
              <a:spLocks noChangeShapeType="1"/>
            </p:cNvSpPr>
            <p:nvPr/>
          </p:nvSpPr>
          <p:spPr bwMode="auto">
            <a:xfrm flipH="1">
              <a:off x="4000" y="1336"/>
              <a:ext cx="288" cy="0"/>
            </a:xfrm>
            <a:prstGeom prst="line">
              <a:avLst/>
            </a:prstGeom>
            <a:noFill/>
            <a:ln w="57150">
              <a:solidFill>
                <a:schemeClr val="bg1"/>
              </a:solidFill>
              <a:round/>
              <a:headEnd/>
              <a:tailEnd type="triangle" w="med" len="med"/>
            </a:ln>
            <a:effectLst/>
          </p:spPr>
          <p:txBody>
            <a:bodyPr/>
            <a:lstStyle/>
            <a:p>
              <a:endParaRPr lang="zh-CN" altLang="en-US"/>
            </a:p>
          </p:txBody>
        </p:sp>
        <p:sp>
          <p:nvSpPr>
            <p:cNvPr id="15" name="Line 13"/>
            <p:cNvSpPr>
              <a:spLocks noChangeShapeType="1"/>
            </p:cNvSpPr>
            <p:nvPr/>
          </p:nvSpPr>
          <p:spPr bwMode="auto">
            <a:xfrm flipH="1">
              <a:off x="3656" y="1336"/>
              <a:ext cx="336" cy="0"/>
            </a:xfrm>
            <a:prstGeom prst="line">
              <a:avLst/>
            </a:prstGeom>
            <a:noFill/>
            <a:ln w="57150">
              <a:solidFill>
                <a:schemeClr val="bg1"/>
              </a:solidFill>
              <a:round/>
              <a:headEnd/>
              <a:tailEnd type="triangle" w="med" len="med"/>
            </a:ln>
            <a:effectLst/>
          </p:spPr>
          <p:txBody>
            <a:bodyPr/>
            <a:lstStyle/>
            <a:p>
              <a:endParaRPr lang="zh-CN" altLang="en-US"/>
            </a:p>
          </p:txBody>
        </p:sp>
        <p:sp>
          <p:nvSpPr>
            <p:cNvPr id="16" name="Line 14"/>
            <p:cNvSpPr>
              <a:spLocks noChangeShapeType="1"/>
            </p:cNvSpPr>
            <p:nvPr/>
          </p:nvSpPr>
          <p:spPr bwMode="auto">
            <a:xfrm>
              <a:off x="3083" y="2636"/>
              <a:ext cx="192" cy="0"/>
            </a:xfrm>
            <a:prstGeom prst="line">
              <a:avLst/>
            </a:prstGeom>
            <a:noFill/>
            <a:ln w="57150">
              <a:solidFill>
                <a:schemeClr val="bg1"/>
              </a:solidFill>
              <a:round/>
              <a:headEnd/>
              <a:tailEnd type="triangle" w="med" len="med"/>
            </a:ln>
            <a:effectLst/>
          </p:spPr>
          <p:txBody>
            <a:bodyPr/>
            <a:lstStyle/>
            <a:p>
              <a:endParaRPr lang="zh-CN" altLang="en-US"/>
            </a:p>
          </p:txBody>
        </p:sp>
        <p:sp>
          <p:nvSpPr>
            <p:cNvPr id="17" name="Line 15"/>
            <p:cNvSpPr>
              <a:spLocks noChangeShapeType="1"/>
            </p:cNvSpPr>
            <p:nvPr/>
          </p:nvSpPr>
          <p:spPr bwMode="auto">
            <a:xfrm>
              <a:off x="3312" y="2636"/>
              <a:ext cx="336" cy="0"/>
            </a:xfrm>
            <a:prstGeom prst="line">
              <a:avLst/>
            </a:prstGeom>
            <a:noFill/>
            <a:ln w="57150">
              <a:solidFill>
                <a:schemeClr val="bg1"/>
              </a:solidFill>
              <a:round/>
              <a:headEnd/>
              <a:tailEnd type="triangle" w="med" len="med"/>
            </a:ln>
            <a:effectLst/>
          </p:spPr>
          <p:txBody>
            <a:bodyPr/>
            <a:lstStyle/>
            <a:p>
              <a:endParaRPr lang="zh-CN" altLang="en-US"/>
            </a:p>
          </p:txBody>
        </p:sp>
        <p:sp>
          <p:nvSpPr>
            <p:cNvPr id="18" name="Line 16"/>
            <p:cNvSpPr>
              <a:spLocks noChangeShapeType="1"/>
            </p:cNvSpPr>
            <p:nvPr/>
          </p:nvSpPr>
          <p:spPr bwMode="auto">
            <a:xfrm flipH="1">
              <a:off x="4038" y="2636"/>
              <a:ext cx="240" cy="0"/>
            </a:xfrm>
            <a:prstGeom prst="line">
              <a:avLst/>
            </a:prstGeom>
            <a:noFill/>
            <a:ln w="57150">
              <a:solidFill>
                <a:schemeClr val="bg1"/>
              </a:solidFill>
              <a:round/>
              <a:headEnd/>
              <a:tailEnd type="triangle" w="med" len="med"/>
            </a:ln>
            <a:effectLst/>
          </p:spPr>
          <p:txBody>
            <a:bodyPr/>
            <a:lstStyle/>
            <a:p>
              <a:endParaRPr lang="zh-CN" altLang="en-US"/>
            </a:p>
          </p:txBody>
        </p:sp>
        <p:sp>
          <p:nvSpPr>
            <p:cNvPr id="19" name="Line 17"/>
            <p:cNvSpPr>
              <a:spLocks noChangeShapeType="1"/>
            </p:cNvSpPr>
            <p:nvPr/>
          </p:nvSpPr>
          <p:spPr bwMode="auto">
            <a:xfrm flipH="1">
              <a:off x="3694" y="2636"/>
              <a:ext cx="288" cy="0"/>
            </a:xfrm>
            <a:prstGeom prst="line">
              <a:avLst/>
            </a:prstGeom>
            <a:noFill/>
            <a:ln w="57150">
              <a:solidFill>
                <a:schemeClr val="bg1"/>
              </a:solidFill>
              <a:round/>
              <a:headEnd/>
              <a:tailEnd type="triangle" w="med" len="med"/>
            </a:ln>
            <a:effectLst/>
          </p:spPr>
          <p:txBody>
            <a:bodyPr/>
            <a:lstStyle/>
            <a:p>
              <a:endParaRPr lang="zh-CN" altLang="en-US"/>
            </a:p>
          </p:txBody>
        </p:sp>
        <p:sp>
          <p:nvSpPr>
            <p:cNvPr id="20" name="Line 18"/>
            <p:cNvSpPr>
              <a:spLocks noChangeShapeType="1"/>
            </p:cNvSpPr>
            <p:nvPr/>
          </p:nvSpPr>
          <p:spPr bwMode="auto">
            <a:xfrm flipV="1">
              <a:off x="2395" y="1336"/>
              <a:ext cx="480" cy="240"/>
            </a:xfrm>
            <a:prstGeom prst="line">
              <a:avLst/>
            </a:prstGeom>
            <a:noFill/>
            <a:ln w="57150">
              <a:solidFill>
                <a:schemeClr val="accent1"/>
              </a:solidFill>
              <a:round/>
              <a:headEnd/>
              <a:tailEnd type="triangle" w="med" len="med"/>
            </a:ln>
            <a:effectLst/>
          </p:spPr>
          <p:txBody>
            <a:bodyPr/>
            <a:lstStyle/>
            <a:p>
              <a:endParaRPr lang="zh-CN" altLang="en-US"/>
            </a:p>
          </p:txBody>
        </p:sp>
        <p:sp>
          <p:nvSpPr>
            <p:cNvPr id="21" name="Line 19"/>
            <p:cNvSpPr>
              <a:spLocks noChangeShapeType="1"/>
            </p:cNvSpPr>
            <p:nvPr/>
          </p:nvSpPr>
          <p:spPr bwMode="auto">
            <a:xfrm>
              <a:off x="2280" y="2070"/>
              <a:ext cx="624" cy="624"/>
            </a:xfrm>
            <a:prstGeom prst="line">
              <a:avLst/>
            </a:prstGeom>
            <a:noFill/>
            <a:ln w="57150">
              <a:solidFill>
                <a:schemeClr val="accent1"/>
              </a:solidFill>
              <a:round/>
              <a:headEnd/>
              <a:tailEnd type="triangle" w="med" len="med"/>
            </a:ln>
            <a:effectLst/>
          </p:spPr>
          <p:txBody>
            <a:bodyPr/>
            <a:lstStyle/>
            <a:p>
              <a:endParaRPr lang="zh-CN" altLang="en-US"/>
            </a:p>
          </p:txBody>
        </p:sp>
        <p:sp>
          <p:nvSpPr>
            <p:cNvPr id="22" name="Line 20"/>
            <p:cNvSpPr>
              <a:spLocks noChangeShapeType="1"/>
            </p:cNvSpPr>
            <p:nvPr/>
          </p:nvSpPr>
          <p:spPr bwMode="auto">
            <a:xfrm>
              <a:off x="2930" y="1901"/>
              <a:ext cx="1536" cy="0"/>
            </a:xfrm>
            <a:prstGeom prst="line">
              <a:avLst/>
            </a:prstGeom>
            <a:noFill/>
            <a:ln w="28575">
              <a:solidFill>
                <a:schemeClr val="bg1"/>
              </a:solidFill>
              <a:round/>
              <a:headEnd type="triangle" w="med" len="med"/>
              <a:tailEnd type="triangle" w="med" len="med"/>
            </a:ln>
            <a:effectLst/>
          </p:spPr>
          <p:txBody>
            <a:bodyPr/>
            <a:lstStyle/>
            <a:p>
              <a:endParaRPr lang="zh-CN" altLang="en-US"/>
            </a:p>
          </p:txBody>
        </p:sp>
        <p:sp>
          <p:nvSpPr>
            <p:cNvPr id="23" name="Text Box 21"/>
            <p:cNvSpPr txBox="1">
              <a:spLocks noChangeArrowheads="1"/>
            </p:cNvSpPr>
            <p:nvPr/>
          </p:nvSpPr>
          <p:spPr bwMode="auto">
            <a:xfrm>
              <a:off x="3561" y="2071"/>
              <a:ext cx="480" cy="413"/>
            </a:xfrm>
            <a:prstGeom prst="rect">
              <a:avLst/>
            </a:prstGeom>
            <a:solidFill>
              <a:srgbClr val="006600"/>
            </a:solidFill>
            <a:ln w="9525">
              <a:noFill/>
              <a:miter lim="800000"/>
              <a:headEnd/>
              <a:tailEnd/>
            </a:ln>
            <a:effectLst/>
          </p:spPr>
          <p:txBody>
            <a:bodyPr>
              <a:spAutoFit/>
            </a:bodyPr>
            <a:lstStyle/>
            <a:p>
              <a:pPr algn="ctr">
                <a:spcBef>
                  <a:spcPct val="50000"/>
                </a:spcBef>
              </a:pPr>
              <a:r>
                <a:rPr lang="en-US" altLang="zh-CN" sz="3200">
                  <a:solidFill>
                    <a:srgbClr val="0000FF"/>
                  </a:solidFill>
                  <a:latin typeface="Times New Roman" pitchFamily="18" charset="0"/>
                </a:rPr>
                <a:t>a</a:t>
              </a:r>
            </a:p>
          </p:txBody>
        </p:sp>
        <p:sp>
          <p:nvSpPr>
            <p:cNvPr id="24" name="Text Box 22"/>
            <p:cNvSpPr txBox="1">
              <a:spLocks noChangeArrowheads="1"/>
            </p:cNvSpPr>
            <p:nvPr/>
          </p:nvSpPr>
          <p:spPr bwMode="auto">
            <a:xfrm>
              <a:off x="4587" y="1788"/>
              <a:ext cx="624" cy="459"/>
            </a:xfrm>
            <a:prstGeom prst="rect">
              <a:avLst/>
            </a:prstGeom>
            <a:solidFill>
              <a:srgbClr val="D60093"/>
            </a:solidFill>
            <a:ln w="9525">
              <a:noFill/>
              <a:miter lim="800000"/>
              <a:headEnd/>
              <a:tailEnd/>
            </a:ln>
            <a:effectLst/>
          </p:spPr>
          <p:txBody>
            <a:bodyPr wrap="square">
              <a:spAutoFit/>
            </a:bodyPr>
            <a:lstStyle/>
            <a:p>
              <a:pPr>
                <a:spcBef>
                  <a:spcPct val="50000"/>
                </a:spcBef>
              </a:pPr>
              <a:r>
                <a:rPr lang="zh-CN" altLang="en-US" sz="3200" b="1" dirty="0">
                  <a:solidFill>
                    <a:srgbClr val="FFFFFF"/>
                  </a:solidFill>
                  <a:latin typeface="Times New Roman" pitchFamily="18" charset="0"/>
                </a:rPr>
                <a:t>压板</a:t>
              </a:r>
            </a:p>
          </p:txBody>
        </p:sp>
        <p:sp>
          <p:nvSpPr>
            <p:cNvPr id="25" name="Line 23"/>
            <p:cNvSpPr>
              <a:spLocks noChangeShapeType="1"/>
            </p:cNvSpPr>
            <p:nvPr/>
          </p:nvSpPr>
          <p:spPr bwMode="auto">
            <a:xfrm flipH="1">
              <a:off x="4458" y="2297"/>
              <a:ext cx="171" cy="360"/>
            </a:xfrm>
            <a:prstGeom prst="line">
              <a:avLst/>
            </a:prstGeom>
            <a:noFill/>
            <a:ln w="38100">
              <a:solidFill>
                <a:schemeClr val="accent2">
                  <a:lumMod val="50000"/>
                </a:schemeClr>
              </a:solidFill>
              <a:round/>
              <a:headEnd/>
              <a:tailEnd type="triangle" w="med" len="med"/>
            </a:ln>
            <a:effectLst/>
          </p:spPr>
          <p:txBody>
            <a:bodyPr/>
            <a:lstStyle/>
            <a:p>
              <a:endParaRPr lang="zh-CN" altLang="en-US"/>
            </a:p>
          </p:txBody>
        </p:sp>
        <p:sp>
          <p:nvSpPr>
            <p:cNvPr id="26" name="Line 24"/>
            <p:cNvSpPr>
              <a:spLocks noChangeShapeType="1"/>
            </p:cNvSpPr>
            <p:nvPr/>
          </p:nvSpPr>
          <p:spPr bwMode="auto">
            <a:xfrm flipH="1" flipV="1">
              <a:off x="4416" y="1336"/>
              <a:ext cx="171" cy="396"/>
            </a:xfrm>
            <a:prstGeom prst="line">
              <a:avLst/>
            </a:prstGeom>
            <a:noFill/>
            <a:ln w="38100">
              <a:solidFill>
                <a:schemeClr val="accent2">
                  <a:lumMod val="50000"/>
                </a:schemeClr>
              </a:solidFill>
              <a:round/>
              <a:headEnd/>
              <a:tailEnd type="triangle" w="med" len="med"/>
            </a:ln>
            <a:effectLst/>
          </p:spPr>
          <p:txBody>
            <a:bodyPr/>
            <a:lstStyle/>
            <a:p>
              <a:endParaRPr lang="zh-CN" altLang="en-US"/>
            </a:p>
          </p:txBody>
        </p:sp>
      </p:grpSp>
      <p:sp>
        <p:nvSpPr>
          <p:cNvPr id="27" name="矩形 26"/>
          <p:cNvSpPr/>
          <p:nvPr/>
        </p:nvSpPr>
        <p:spPr>
          <a:xfrm>
            <a:off x="611560" y="3140968"/>
            <a:ext cx="2741456" cy="1077218"/>
          </a:xfrm>
          <a:prstGeom prst="rect">
            <a:avLst/>
          </a:prstGeom>
        </p:spPr>
        <p:txBody>
          <a:bodyPr wrap="square">
            <a:spAutoFit/>
          </a:bodyPr>
          <a:lstStyle/>
          <a:p>
            <a:pPr>
              <a:spcBef>
                <a:spcPct val="50000"/>
              </a:spcBef>
            </a:pPr>
            <a:r>
              <a:rPr lang="zh-CN" altLang="en-US" sz="3200" b="1" dirty="0" smtClean="0">
                <a:solidFill>
                  <a:srgbClr val="0000CC"/>
                </a:solidFill>
                <a:latin typeface="Times New Roman" pitchFamily="18" charset="0"/>
              </a:rPr>
              <a:t>压力机压板对试件的约束</a:t>
            </a:r>
            <a:endParaRPr lang="zh-CN" altLang="en-US" sz="3200" b="1" dirty="0">
              <a:solidFill>
                <a:srgbClr val="0000CC"/>
              </a:solidFill>
              <a:latin typeface="Times New Roman" pitchFamily="18" charset="0"/>
            </a:endParaRPr>
          </a:p>
        </p:txBody>
      </p:sp>
    </p:spTree>
  </p:cSld>
  <p:clrMapOvr>
    <a:masterClrMapping/>
  </p:clrMapOvr>
  <p:transition>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三、混凝土强度检测</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dirty="0" smtClean="0">
                <a:solidFill>
                  <a:srgbClr val="0000CC"/>
                </a:solidFill>
                <a:latin typeface="宋体" pitchFamily="2" charset="-122"/>
                <a:ea typeface="宋体" pitchFamily="2" charset="-122"/>
              </a:rPr>
              <a:t>3</a:t>
            </a:r>
            <a:r>
              <a:rPr lang="zh-CN" altLang="en-US" sz="2800" dirty="0" smtClean="0">
                <a:solidFill>
                  <a:srgbClr val="0000CC"/>
                </a:solidFill>
                <a:latin typeface="宋体" pitchFamily="2" charset="-122"/>
                <a:ea typeface="宋体" pitchFamily="2" charset="-122"/>
              </a:rPr>
              <a:t>、实验结果计算</a:t>
            </a:r>
            <a:endParaRPr lang="en-US" altLang="zh-CN" sz="2800" dirty="0" smtClean="0">
              <a:solidFill>
                <a:srgbClr val="0000CC"/>
              </a:solidFill>
              <a:latin typeface="宋体" pitchFamily="2" charset="-122"/>
              <a:ea typeface="宋体" pitchFamily="2" charset="-122"/>
            </a:endParaRPr>
          </a:p>
          <a:p>
            <a:pPr>
              <a:buNone/>
            </a:pPr>
            <a:r>
              <a:rPr lang="zh-CN" altLang="en-US" sz="2800" dirty="0" smtClean="0">
                <a:solidFill>
                  <a:srgbClr val="FF0000"/>
                </a:solidFill>
                <a:latin typeface="宋体" pitchFamily="2" charset="-122"/>
                <a:ea typeface="宋体" pitchFamily="2" charset="-122"/>
              </a:rPr>
              <a:t>试件的抗压强度按下列公式计算：</a:t>
            </a:r>
            <a:endParaRPr lang="zh-CN" altLang="en-US" sz="2800" dirty="0">
              <a:solidFill>
                <a:srgbClr val="FF0000"/>
              </a:solidFill>
              <a:latin typeface="宋体" pitchFamily="2" charset="-122"/>
              <a:ea typeface="宋体" pitchFamily="2" charset="-122"/>
            </a:endParaRPr>
          </a:p>
        </p:txBody>
      </p:sp>
      <p:graphicFrame>
        <p:nvGraphicFramePr>
          <p:cNvPr id="32770" name="Object 3"/>
          <p:cNvGraphicFramePr>
            <a:graphicFrameLocks noChangeAspect="1"/>
          </p:cNvGraphicFramePr>
          <p:nvPr/>
        </p:nvGraphicFramePr>
        <p:xfrm>
          <a:off x="3059832" y="3717032"/>
          <a:ext cx="2952328" cy="1299204"/>
        </p:xfrm>
        <a:graphic>
          <a:graphicData uri="http://schemas.openxmlformats.org/presentationml/2006/ole">
            <p:oleObj spid="_x0000_s32770" r:id="rId3" imgW="952087" imgH="418918" progId="Equation.3">
              <p:embed/>
            </p:oleObj>
          </a:graphicData>
        </a:graphic>
      </p:graphicFrame>
      <p:sp>
        <p:nvSpPr>
          <p:cNvPr id="5" name="矩形 4"/>
          <p:cNvSpPr/>
          <p:nvPr/>
        </p:nvSpPr>
        <p:spPr>
          <a:xfrm>
            <a:off x="971600" y="3284984"/>
            <a:ext cx="1422184" cy="461665"/>
          </a:xfrm>
          <a:prstGeom prst="rect">
            <a:avLst/>
          </a:prstGeom>
        </p:spPr>
        <p:txBody>
          <a:bodyPr wrap="none">
            <a:spAutoFit/>
          </a:bodyPr>
          <a:lstStyle/>
          <a:p>
            <a:r>
              <a:rPr lang="zh-CN" altLang="en-US" sz="2400" b="1" dirty="0" smtClean="0">
                <a:latin typeface="黑体" pitchFamily="2" charset="-122"/>
                <a:ea typeface="黑体" pitchFamily="2" charset="-122"/>
              </a:rPr>
              <a:t>龄期换算</a:t>
            </a:r>
            <a:endParaRPr lang="zh-CN" altLang="en-US" sz="2400" dirty="0"/>
          </a:p>
        </p:txBody>
      </p:sp>
      <p:pic>
        <p:nvPicPr>
          <p:cNvPr id="32771" name="Picture 3" descr="gs3_6"/>
          <p:cNvPicPr>
            <a:picLocks noChangeAspect="1" noChangeArrowheads="1"/>
          </p:cNvPicPr>
          <p:nvPr/>
        </p:nvPicPr>
        <p:blipFill>
          <a:blip r:embed="rId4" cstate="print"/>
          <a:srcRect/>
          <a:stretch>
            <a:fillRect/>
          </a:stretch>
        </p:blipFill>
        <p:spPr bwMode="auto">
          <a:xfrm>
            <a:off x="3419872" y="2348880"/>
            <a:ext cx="1941562" cy="653791"/>
          </a:xfrm>
          <a:prstGeom prst="rect">
            <a:avLst/>
          </a:prstGeom>
          <a:solidFill>
            <a:schemeClr val="bg2">
              <a:lumMod val="50000"/>
            </a:schemeClr>
          </a:solid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三、混凝土强度检测</a:t>
            </a:r>
            <a:endParaRPr lang="zh-CN" altLang="en-US" sz="3600" dirty="0"/>
          </a:p>
        </p:txBody>
      </p:sp>
      <p:sp>
        <p:nvSpPr>
          <p:cNvPr id="3" name="内容占位符 2"/>
          <p:cNvSpPr>
            <a:spLocks noGrp="1"/>
          </p:cNvSpPr>
          <p:nvPr>
            <p:ph idx="1"/>
          </p:nvPr>
        </p:nvSpPr>
        <p:spPr/>
        <p:txBody>
          <a:bodyPr>
            <a:normAutofit/>
          </a:bodyPr>
          <a:lstStyle/>
          <a:p>
            <a:r>
              <a:rPr lang="zh-CN" altLang="en-US" sz="2400" dirty="0" smtClean="0">
                <a:latin typeface="宋体" pitchFamily="2" charset="-122"/>
                <a:ea typeface="宋体" pitchFamily="2" charset="-122"/>
              </a:rPr>
              <a:t>注：</a:t>
            </a:r>
            <a:r>
              <a:rPr lang="zh-CN" altLang="zh-CN" sz="2400" dirty="0" smtClean="0">
                <a:latin typeface="宋体" pitchFamily="2" charset="-122"/>
                <a:ea typeface="宋体" pitchFamily="2" charset="-122"/>
              </a:rPr>
              <a:t>以三个试件抗压强度的算术平均值作为该组试件的抗压强度值，精确至</a:t>
            </a:r>
            <a:r>
              <a:rPr lang="en-US" altLang="zh-CN" sz="2400" dirty="0" smtClean="0">
                <a:latin typeface="宋体" pitchFamily="2" charset="-122"/>
                <a:ea typeface="宋体" pitchFamily="2" charset="-122"/>
              </a:rPr>
              <a:t>0.1MPa</a:t>
            </a:r>
            <a:r>
              <a:rPr lang="zh-CN" altLang="zh-CN" sz="2400" dirty="0" smtClean="0">
                <a:latin typeface="宋体" pitchFamily="2" charset="-122"/>
                <a:ea typeface="宋体" pitchFamily="2" charset="-122"/>
              </a:rPr>
              <a:t>。三个测值中的最大值或最小值中如有一个与中间值的差值超过中间值的</a:t>
            </a:r>
            <a:r>
              <a:rPr lang="en-US" altLang="zh-CN" sz="2400" dirty="0" smtClean="0">
                <a:latin typeface="宋体" pitchFamily="2" charset="-122"/>
                <a:ea typeface="宋体" pitchFamily="2" charset="-122"/>
              </a:rPr>
              <a:t>±15%</a:t>
            </a:r>
            <a:r>
              <a:rPr lang="zh-CN" altLang="zh-CN" sz="2400" dirty="0" smtClean="0">
                <a:latin typeface="宋体" pitchFamily="2" charset="-122"/>
                <a:ea typeface="宋体" pitchFamily="2" charset="-122"/>
              </a:rPr>
              <a:t>时，则取中间值作为该组试件的抗压强度值；如有两个测值与中间值的差均超过中间值的</a:t>
            </a:r>
            <a:r>
              <a:rPr lang="en-US" altLang="zh-CN" sz="2400" dirty="0" smtClean="0">
                <a:latin typeface="宋体" pitchFamily="2" charset="-122"/>
                <a:ea typeface="宋体" pitchFamily="2" charset="-122"/>
              </a:rPr>
              <a:t>±15%</a:t>
            </a:r>
            <a:r>
              <a:rPr lang="zh-CN" altLang="zh-CN" sz="2400" dirty="0" smtClean="0">
                <a:latin typeface="宋体" pitchFamily="2" charset="-122"/>
                <a:ea typeface="宋体" pitchFamily="2" charset="-122"/>
              </a:rPr>
              <a:t>，则该组试件的实验结果无效。</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539552" y="1268760"/>
            <a:ext cx="3595856" cy="523220"/>
          </a:xfrm>
          <a:prstGeom prst="rect">
            <a:avLst/>
          </a:prstGeom>
          <a:noFill/>
          <a:ln w="9525">
            <a:noFill/>
            <a:miter lim="800000"/>
            <a:headEnd/>
            <a:tailEnd/>
          </a:ln>
          <a:effectLst/>
        </p:spPr>
        <p:txBody>
          <a:bodyPr wrap="none">
            <a:spAutoFit/>
          </a:bodyPr>
          <a:lstStyle/>
          <a:p>
            <a:r>
              <a:rPr lang="en-US" altLang="zh-CN" sz="2800" i="1" dirty="0">
                <a:solidFill>
                  <a:srgbClr val="0000CC"/>
                </a:solidFill>
                <a:latin typeface="宋体" charset="-122"/>
              </a:rPr>
              <a:t>3</a:t>
            </a:r>
            <a:r>
              <a:rPr lang="zh-CN" altLang="en-US" sz="2800" i="1" dirty="0">
                <a:solidFill>
                  <a:srgbClr val="0000CC"/>
                </a:solidFill>
                <a:latin typeface="宋体" charset="-122"/>
              </a:rPr>
              <a:t>、配合比的表示方法</a:t>
            </a:r>
          </a:p>
        </p:txBody>
      </p:sp>
      <p:sp>
        <p:nvSpPr>
          <p:cNvPr id="44037" name="Rectangle 5"/>
          <p:cNvSpPr>
            <a:spLocks noChangeArrowheads="1"/>
          </p:cNvSpPr>
          <p:nvPr/>
        </p:nvSpPr>
        <p:spPr bwMode="auto">
          <a:xfrm>
            <a:off x="609600" y="1798638"/>
            <a:ext cx="6203108" cy="400110"/>
          </a:xfrm>
          <a:prstGeom prst="rect">
            <a:avLst/>
          </a:prstGeom>
          <a:noFill/>
          <a:ln w="9525">
            <a:noFill/>
            <a:miter lim="800000"/>
            <a:headEnd/>
            <a:tailEnd/>
          </a:ln>
          <a:effectLst/>
        </p:spPr>
        <p:txBody>
          <a:bodyPr wrap="none">
            <a:spAutoFit/>
          </a:bodyPr>
          <a:lstStyle/>
          <a:p>
            <a:pPr>
              <a:spcBef>
                <a:spcPct val="20000"/>
              </a:spcBef>
              <a:buClr>
                <a:schemeClr val="folHlink"/>
              </a:buClr>
              <a:buSzPct val="75000"/>
              <a:buFont typeface="Wingdings" pitchFamily="2" charset="2"/>
              <a:buChar char="n"/>
            </a:pPr>
            <a:r>
              <a:rPr lang="zh-CN" altLang="en-US" sz="2000" b="1" dirty="0"/>
              <a:t>以每</a:t>
            </a:r>
            <a:r>
              <a:rPr lang="en-US" altLang="zh-CN" sz="2000" b="1" dirty="0"/>
              <a:t>1m</a:t>
            </a:r>
            <a:r>
              <a:rPr lang="en-US" altLang="zh-CN" sz="2000" b="1" baseline="30000" dirty="0"/>
              <a:t>3</a:t>
            </a:r>
            <a:r>
              <a:rPr lang="zh-CN" altLang="en-US" sz="2000" b="1" dirty="0"/>
              <a:t>混凝土中各组成材料的质量（</a:t>
            </a:r>
            <a:r>
              <a:rPr lang="en-US" altLang="zh-CN" sz="2000" b="1" dirty="0"/>
              <a:t>kg/m</a:t>
            </a:r>
            <a:r>
              <a:rPr lang="en-US" altLang="zh-CN" sz="2000" b="1" baseline="30000" dirty="0"/>
              <a:t>3</a:t>
            </a:r>
            <a:r>
              <a:rPr lang="en-US" altLang="zh-CN" sz="2000" b="1" dirty="0"/>
              <a:t>)</a:t>
            </a:r>
            <a:r>
              <a:rPr lang="zh-CN" altLang="en-US" sz="2000" b="1" dirty="0"/>
              <a:t>表示</a:t>
            </a:r>
            <a:r>
              <a:rPr lang="en-US" altLang="zh-CN" sz="2000" b="1" dirty="0"/>
              <a:t>:</a:t>
            </a:r>
          </a:p>
        </p:txBody>
      </p:sp>
      <p:graphicFrame>
        <p:nvGraphicFramePr>
          <p:cNvPr id="44190" name="Group 158"/>
          <p:cNvGraphicFramePr>
            <a:graphicFrameLocks noGrp="1"/>
          </p:cNvGraphicFramePr>
          <p:nvPr/>
        </p:nvGraphicFramePr>
        <p:xfrm>
          <a:off x="990600" y="2362200"/>
          <a:ext cx="7620000" cy="797560"/>
        </p:xfrm>
        <a:graphic>
          <a:graphicData uri="http://schemas.openxmlformats.org/drawingml/2006/table">
            <a:tbl>
              <a:tblPr/>
              <a:tblGrid>
                <a:gridCol w="1447800"/>
                <a:gridCol w="914400"/>
                <a:gridCol w="1143000"/>
                <a:gridCol w="914400"/>
                <a:gridCol w="1219200"/>
                <a:gridCol w="1008063"/>
                <a:gridCol w="973137"/>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dirty="0" smtClean="0">
                          <a:ln>
                            <a:noFill/>
                          </a:ln>
                          <a:solidFill>
                            <a:schemeClr val="tx1"/>
                          </a:solidFill>
                          <a:effectLst/>
                          <a:latin typeface="Verdana" pitchFamily="34" charset="0"/>
                          <a:ea typeface="宋体" charset="-122"/>
                        </a:rPr>
                        <a:t>材料名称</a:t>
                      </a:r>
                    </a:p>
                  </a:txBody>
                  <a:tcPr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水泥</a:t>
                      </a:r>
                    </a:p>
                  </a:txBody>
                  <a:tcPr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掺合料</a:t>
                      </a:r>
                    </a:p>
                  </a:txBody>
                  <a:tcPr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砂</a:t>
                      </a:r>
                    </a:p>
                  </a:txBody>
                  <a:tcPr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石</a:t>
                      </a:r>
                    </a:p>
                  </a:txBody>
                  <a:tcPr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外加剂</a:t>
                      </a:r>
                    </a:p>
                  </a:txBody>
                  <a:tcPr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水</a:t>
                      </a:r>
                    </a:p>
                  </a:txBody>
                  <a:tcPr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Kg/m</a:t>
                      </a:r>
                      <a:r>
                        <a:rPr kumimoji="1" lang="en-US" altLang="zh-CN" sz="1800" b="0" i="0" u="none" strike="noStrike" cap="none" normalizeH="0" baseline="30000" smtClean="0">
                          <a:ln>
                            <a:noFill/>
                          </a:ln>
                          <a:solidFill>
                            <a:schemeClr val="tx1"/>
                          </a:solidFill>
                          <a:effectLst/>
                          <a:latin typeface="Verdana" pitchFamily="34" charset="0"/>
                          <a:ea typeface="宋体" charset="-122"/>
                        </a:rPr>
                        <a:t>3</a:t>
                      </a:r>
                    </a:p>
                  </a:txBody>
                  <a:tcPr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dirty="0" smtClean="0">
                          <a:ln>
                            <a:noFill/>
                          </a:ln>
                          <a:solidFill>
                            <a:schemeClr val="tx1"/>
                          </a:solidFill>
                          <a:effectLst/>
                          <a:latin typeface="Verdana" pitchFamily="34" charset="0"/>
                          <a:ea typeface="宋体" charset="-122"/>
                        </a:rPr>
                        <a:t>300</a:t>
                      </a:r>
                    </a:p>
                  </a:txBody>
                  <a:tcPr horzOverflow="overflow">
                    <a:lnL>
                      <a:noFill/>
                    </a:lnL>
                    <a:lnR>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100</a:t>
                      </a:r>
                    </a:p>
                  </a:txBody>
                  <a:tcPr horzOverflow="overflow">
                    <a:lnL>
                      <a:noFill/>
                    </a:lnL>
                    <a:lnR>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dirty="0" smtClean="0">
                          <a:ln>
                            <a:noFill/>
                          </a:ln>
                          <a:solidFill>
                            <a:schemeClr val="tx1"/>
                          </a:solidFill>
                          <a:effectLst/>
                          <a:latin typeface="Verdana" pitchFamily="34" charset="0"/>
                          <a:ea typeface="宋体" charset="-122"/>
                        </a:rPr>
                        <a:t>714</a:t>
                      </a:r>
                    </a:p>
                  </a:txBody>
                  <a:tcPr horzOverflow="overflow">
                    <a:lnL>
                      <a:noFill/>
                    </a:lnL>
                    <a:lnR>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1118</a:t>
                      </a:r>
                    </a:p>
                  </a:txBody>
                  <a:tcPr horzOverflow="overflow">
                    <a:lnL>
                      <a:noFill/>
                    </a:lnL>
                    <a:lnR>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8</a:t>
                      </a:r>
                    </a:p>
                  </a:txBody>
                  <a:tcPr horzOverflow="overflow">
                    <a:lnL>
                      <a:noFill/>
                    </a:lnL>
                    <a:lnR>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170</a:t>
                      </a:r>
                    </a:p>
                  </a:txBody>
                  <a:tcPr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4066" name="Rectangle 34"/>
          <p:cNvSpPr>
            <a:spLocks noChangeArrowheads="1"/>
          </p:cNvSpPr>
          <p:nvPr/>
        </p:nvSpPr>
        <p:spPr bwMode="auto">
          <a:xfrm>
            <a:off x="611560" y="3322638"/>
            <a:ext cx="8532440" cy="400110"/>
          </a:xfrm>
          <a:prstGeom prst="rect">
            <a:avLst/>
          </a:prstGeom>
          <a:noFill/>
          <a:ln w="9525">
            <a:noFill/>
            <a:miter lim="800000"/>
            <a:headEnd/>
            <a:tailEnd/>
          </a:ln>
          <a:effectLst/>
        </p:spPr>
        <p:txBody>
          <a:bodyPr wrap="square">
            <a:spAutoFit/>
          </a:bodyPr>
          <a:lstStyle/>
          <a:p>
            <a:pPr>
              <a:spcBef>
                <a:spcPct val="20000"/>
              </a:spcBef>
              <a:buClr>
                <a:schemeClr val="folHlink"/>
              </a:buClr>
              <a:buSzPct val="75000"/>
              <a:buFont typeface="Wingdings" pitchFamily="2" charset="2"/>
              <a:buChar char="n"/>
            </a:pPr>
            <a:r>
              <a:rPr lang="zh-CN" altLang="en-US" sz="2000" b="1" dirty="0"/>
              <a:t>以单位质量水泥（</a:t>
            </a:r>
            <a:r>
              <a:rPr lang="en-US" altLang="zh-CN" sz="2000" b="1" dirty="0"/>
              <a:t>1.00</a:t>
            </a:r>
            <a:r>
              <a:rPr lang="zh-CN" altLang="en-US" sz="2000" b="1" dirty="0"/>
              <a:t>）与各种材料之间的比例水</a:t>
            </a:r>
            <a:r>
              <a:rPr lang="zh-CN" altLang="en-US" sz="2000" b="1" dirty="0" smtClean="0"/>
              <a:t>灰比</a:t>
            </a:r>
            <a:r>
              <a:rPr lang="zh-CN" altLang="en-US" sz="2000" b="1" dirty="0"/>
              <a:t>表示</a:t>
            </a:r>
            <a:r>
              <a:rPr lang="en-US" altLang="zh-CN" sz="2000" b="1" dirty="0"/>
              <a:t>:</a:t>
            </a:r>
          </a:p>
        </p:txBody>
      </p:sp>
      <p:graphicFrame>
        <p:nvGraphicFramePr>
          <p:cNvPr id="44146" name="Group 114"/>
          <p:cNvGraphicFramePr>
            <a:graphicFrameLocks noGrp="1"/>
          </p:cNvGraphicFramePr>
          <p:nvPr/>
        </p:nvGraphicFramePr>
        <p:xfrm>
          <a:off x="914400" y="4191000"/>
          <a:ext cx="7620000" cy="756285"/>
        </p:xfrm>
        <a:graphic>
          <a:graphicData uri="http://schemas.openxmlformats.org/drawingml/2006/table">
            <a:tbl>
              <a:tblPr/>
              <a:tblGrid>
                <a:gridCol w="1447800"/>
                <a:gridCol w="914400"/>
                <a:gridCol w="1143000"/>
                <a:gridCol w="990600"/>
                <a:gridCol w="990600"/>
                <a:gridCol w="1143000"/>
                <a:gridCol w="990600"/>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dirty="0" smtClean="0">
                          <a:ln>
                            <a:noFill/>
                          </a:ln>
                          <a:solidFill>
                            <a:schemeClr val="tx1"/>
                          </a:solidFill>
                          <a:effectLst/>
                          <a:latin typeface="Verdana" pitchFamily="34" charset="0"/>
                          <a:ea typeface="宋体" charset="-122"/>
                        </a:rPr>
                        <a:t>材料名称</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水泥</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掺合料</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砂</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dirty="0" smtClean="0">
                          <a:ln>
                            <a:noFill/>
                          </a:ln>
                          <a:solidFill>
                            <a:schemeClr val="tx1"/>
                          </a:solidFill>
                          <a:effectLst/>
                          <a:latin typeface="Verdana" pitchFamily="34" charset="0"/>
                          <a:ea typeface="宋体" charset="-122"/>
                        </a:rPr>
                        <a:t>石</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外加剂</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水</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zh-CN" altLang="en-US" sz="1800" b="0" i="0" u="none" strike="noStrike" cap="none" normalizeH="0" baseline="0" smtClean="0">
                          <a:ln>
                            <a:noFill/>
                          </a:ln>
                          <a:solidFill>
                            <a:schemeClr val="tx1"/>
                          </a:solidFill>
                          <a:effectLst/>
                          <a:latin typeface="Verdana" pitchFamily="34" charset="0"/>
                          <a:ea typeface="宋体" charset="-122"/>
                        </a:rPr>
                        <a:t>比例</a:t>
                      </a:r>
                      <a:endParaRPr kumimoji="1" lang="zh-CN" altLang="en-US" sz="1800" b="0" i="0" u="none" strike="noStrike" cap="none" normalizeH="0" baseline="30000" smtClean="0">
                        <a:ln>
                          <a:noFill/>
                        </a:ln>
                        <a:solidFill>
                          <a:schemeClr val="tx1"/>
                        </a:solidFill>
                        <a:effectLst/>
                        <a:latin typeface="Verdana" pitchFamily="34" charset="0"/>
                        <a:ea typeface="宋体"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0.33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2.38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3.73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0.027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1" lang="en-US" altLang="zh-CN" sz="1800" b="0" i="0" u="none" strike="noStrike" cap="none" normalizeH="0" baseline="0" smtClean="0">
                          <a:ln>
                            <a:noFill/>
                          </a:ln>
                          <a:solidFill>
                            <a:schemeClr val="tx1"/>
                          </a:solidFill>
                          <a:effectLst/>
                          <a:latin typeface="Verdana" pitchFamily="34" charset="0"/>
                          <a:ea typeface="宋体" charset="-122"/>
                        </a:rPr>
                        <a:t>0.57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4095" name="Rectangle 63"/>
          <p:cNvSpPr>
            <a:spLocks noChangeArrowheads="1"/>
          </p:cNvSpPr>
          <p:nvPr/>
        </p:nvSpPr>
        <p:spPr bwMode="auto">
          <a:xfrm>
            <a:off x="609600" y="5029200"/>
            <a:ext cx="7620000" cy="1034129"/>
          </a:xfrm>
          <a:prstGeom prst="rect">
            <a:avLst/>
          </a:prstGeom>
          <a:noFill/>
          <a:ln w="9525">
            <a:noFill/>
            <a:miter lim="800000"/>
            <a:headEnd/>
            <a:tailEnd/>
          </a:ln>
          <a:effectLst/>
        </p:spPr>
        <p:txBody>
          <a:bodyPr>
            <a:spAutoFit/>
          </a:bodyPr>
          <a:lstStyle/>
          <a:p>
            <a:pPr>
              <a:lnSpc>
                <a:spcPct val="110000"/>
              </a:lnSpc>
              <a:spcBef>
                <a:spcPct val="50000"/>
              </a:spcBef>
              <a:buClr>
                <a:schemeClr val="folHlink"/>
              </a:buClr>
              <a:buSzPct val="75000"/>
              <a:buFont typeface="Wingdings" pitchFamily="2" charset="2"/>
              <a:buChar char="n"/>
            </a:pPr>
            <a:r>
              <a:rPr lang="zh-CN" altLang="en-US" sz="2000" b="1" dirty="0"/>
              <a:t>以每搅拌一盘砼的各种材料用量表示，便于施工管理和质量控制。</a:t>
            </a:r>
          </a:p>
          <a:p>
            <a:pPr>
              <a:lnSpc>
                <a:spcPct val="90000"/>
              </a:lnSpc>
              <a:spcBef>
                <a:spcPct val="50000"/>
              </a:spcBef>
              <a:buClr>
                <a:schemeClr val="folHlink"/>
              </a:buClr>
              <a:buSzPct val="75000"/>
              <a:buFont typeface="Wingdings" pitchFamily="2" charset="2"/>
              <a:buNone/>
            </a:pPr>
            <a:r>
              <a:rPr lang="zh-CN" altLang="en-US" sz="2800" b="1" dirty="0"/>
              <a:t>   </a:t>
            </a:r>
          </a:p>
        </p:txBody>
      </p:sp>
      <p:sp>
        <p:nvSpPr>
          <p:cNvPr id="44096" name="AutoShape 64"/>
          <p:cNvSpPr>
            <a:spLocks noChangeArrowheads="1"/>
          </p:cNvSpPr>
          <p:nvPr/>
        </p:nvSpPr>
        <p:spPr bwMode="auto">
          <a:xfrm>
            <a:off x="6516688" y="765175"/>
            <a:ext cx="2376487" cy="1223963"/>
          </a:xfrm>
          <a:prstGeom prst="cloudCallout">
            <a:avLst>
              <a:gd name="adj1" fmla="val -101903"/>
              <a:gd name="adj2" fmla="val 12778"/>
            </a:avLst>
          </a:prstGeom>
          <a:solidFill>
            <a:schemeClr val="accent1"/>
          </a:solidFill>
          <a:ln w="9525">
            <a:solidFill>
              <a:schemeClr val="tx1"/>
            </a:solidFill>
            <a:miter lim="800000"/>
            <a:headEnd/>
            <a:tailEnd/>
          </a:ln>
          <a:effectLst/>
        </p:spPr>
        <p:txBody>
          <a:bodyPr/>
          <a:lstStyle/>
          <a:p>
            <a:pPr algn="ctr"/>
            <a:r>
              <a:rPr lang="zh-CN" altLang="en-US" b="1" dirty="0">
                <a:solidFill>
                  <a:srgbClr val="FFFF00"/>
                </a:solidFill>
              </a:rPr>
              <a:t>每种方法的用途？</a:t>
            </a:r>
          </a:p>
        </p:txBody>
      </p:sp>
      <p:sp>
        <p:nvSpPr>
          <p:cNvPr id="10" name="矩形 9"/>
          <p:cNvSpPr/>
          <p:nvPr/>
        </p:nvSpPr>
        <p:spPr>
          <a:xfrm>
            <a:off x="1907704" y="476672"/>
            <a:ext cx="4801314" cy="646331"/>
          </a:xfrm>
          <a:prstGeom prst="rect">
            <a:avLst/>
          </a:prstGeom>
        </p:spPr>
        <p:txBody>
          <a:bodyPr wrap="none">
            <a:sp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 calcmode="lin" valueType="num">
                                      <p:cBhvr additive="base">
                                        <p:cTn id="7" dur="500" fill="hold"/>
                                        <p:tgtEl>
                                          <p:spTgt spid="44037"/>
                                        </p:tgtEl>
                                        <p:attrNameLst>
                                          <p:attrName>ppt_x</p:attrName>
                                        </p:attrNameLst>
                                      </p:cBhvr>
                                      <p:tavLst>
                                        <p:tav tm="0">
                                          <p:val>
                                            <p:strVal val="0-#ppt_w/2"/>
                                          </p:val>
                                        </p:tav>
                                        <p:tav tm="100000">
                                          <p:val>
                                            <p:strVal val="#ppt_x"/>
                                          </p:val>
                                        </p:tav>
                                      </p:tavLst>
                                    </p:anim>
                                    <p:anim calcmode="lin" valueType="num">
                                      <p:cBhvr additive="base">
                                        <p:cTn id="8" dur="500" fill="hold"/>
                                        <p:tgtEl>
                                          <p:spTgt spid="4403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4190"/>
                                        </p:tgtEl>
                                        <p:attrNameLst>
                                          <p:attrName>style.visibility</p:attrName>
                                        </p:attrNameLst>
                                      </p:cBhvr>
                                      <p:to>
                                        <p:strVal val="visible"/>
                                      </p:to>
                                    </p:set>
                                    <p:anim calcmode="lin" valueType="num">
                                      <p:cBhvr additive="base">
                                        <p:cTn id="13" dur="500" fill="hold"/>
                                        <p:tgtEl>
                                          <p:spTgt spid="44190"/>
                                        </p:tgtEl>
                                        <p:attrNameLst>
                                          <p:attrName>ppt_x</p:attrName>
                                        </p:attrNameLst>
                                      </p:cBhvr>
                                      <p:tavLst>
                                        <p:tav tm="0">
                                          <p:val>
                                            <p:strVal val="0-#ppt_w/2"/>
                                          </p:val>
                                        </p:tav>
                                        <p:tav tm="100000">
                                          <p:val>
                                            <p:strVal val="#ppt_x"/>
                                          </p:val>
                                        </p:tav>
                                      </p:tavLst>
                                    </p:anim>
                                    <p:anim calcmode="lin" valueType="num">
                                      <p:cBhvr additive="base">
                                        <p:cTn id="14" dur="500" fill="hold"/>
                                        <p:tgtEl>
                                          <p:spTgt spid="4419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66"/>
                                        </p:tgtEl>
                                        <p:attrNameLst>
                                          <p:attrName>style.visibility</p:attrName>
                                        </p:attrNameLst>
                                      </p:cBhvr>
                                      <p:to>
                                        <p:strVal val="visible"/>
                                      </p:to>
                                    </p:set>
                                    <p:anim calcmode="lin" valueType="num">
                                      <p:cBhvr additive="base">
                                        <p:cTn id="19" dur="500" fill="hold"/>
                                        <p:tgtEl>
                                          <p:spTgt spid="44066"/>
                                        </p:tgtEl>
                                        <p:attrNameLst>
                                          <p:attrName>ppt_x</p:attrName>
                                        </p:attrNameLst>
                                      </p:cBhvr>
                                      <p:tavLst>
                                        <p:tav tm="0">
                                          <p:val>
                                            <p:strVal val="0-#ppt_w/2"/>
                                          </p:val>
                                        </p:tav>
                                        <p:tav tm="100000">
                                          <p:val>
                                            <p:strVal val="#ppt_x"/>
                                          </p:val>
                                        </p:tav>
                                      </p:tavLst>
                                    </p:anim>
                                    <p:anim calcmode="lin" valueType="num">
                                      <p:cBhvr additive="base">
                                        <p:cTn id="20" dur="500" fill="hold"/>
                                        <p:tgtEl>
                                          <p:spTgt spid="4406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4146"/>
                                        </p:tgtEl>
                                        <p:attrNameLst>
                                          <p:attrName>style.visibility</p:attrName>
                                        </p:attrNameLst>
                                      </p:cBhvr>
                                      <p:to>
                                        <p:strVal val="visible"/>
                                      </p:to>
                                    </p:set>
                                    <p:anim calcmode="lin" valueType="num">
                                      <p:cBhvr additive="base">
                                        <p:cTn id="25" dur="500" fill="hold"/>
                                        <p:tgtEl>
                                          <p:spTgt spid="44146"/>
                                        </p:tgtEl>
                                        <p:attrNameLst>
                                          <p:attrName>ppt_x</p:attrName>
                                        </p:attrNameLst>
                                      </p:cBhvr>
                                      <p:tavLst>
                                        <p:tav tm="0">
                                          <p:val>
                                            <p:strVal val="0-#ppt_w/2"/>
                                          </p:val>
                                        </p:tav>
                                        <p:tav tm="100000">
                                          <p:val>
                                            <p:strVal val="#ppt_x"/>
                                          </p:val>
                                        </p:tav>
                                      </p:tavLst>
                                    </p:anim>
                                    <p:anim calcmode="lin" valueType="num">
                                      <p:cBhvr additive="base">
                                        <p:cTn id="26" dur="500" fill="hold"/>
                                        <p:tgtEl>
                                          <p:spTgt spid="4414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095"/>
                                        </p:tgtEl>
                                        <p:attrNameLst>
                                          <p:attrName>style.visibility</p:attrName>
                                        </p:attrNameLst>
                                      </p:cBhvr>
                                      <p:to>
                                        <p:strVal val="visible"/>
                                      </p:to>
                                    </p:set>
                                    <p:anim calcmode="lin" valueType="num">
                                      <p:cBhvr additive="base">
                                        <p:cTn id="31" dur="500" fill="hold"/>
                                        <p:tgtEl>
                                          <p:spTgt spid="44095"/>
                                        </p:tgtEl>
                                        <p:attrNameLst>
                                          <p:attrName>ppt_x</p:attrName>
                                        </p:attrNameLst>
                                      </p:cBhvr>
                                      <p:tavLst>
                                        <p:tav tm="0">
                                          <p:val>
                                            <p:strVal val="0-#ppt_w/2"/>
                                          </p:val>
                                        </p:tav>
                                        <p:tav tm="100000">
                                          <p:val>
                                            <p:strVal val="#ppt_x"/>
                                          </p:val>
                                        </p:tav>
                                      </p:tavLst>
                                    </p:anim>
                                    <p:anim calcmode="lin" valueType="num">
                                      <p:cBhvr additive="base">
                                        <p:cTn id="32" dur="500" fill="hold"/>
                                        <p:tgtEl>
                                          <p:spTgt spid="4409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096"/>
                                        </p:tgtEl>
                                        <p:attrNameLst>
                                          <p:attrName>style.visibility</p:attrName>
                                        </p:attrNameLst>
                                      </p:cBhvr>
                                      <p:to>
                                        <p:strVal val="visible"/>
                                      </p:to>
                                    </p:set>
                                    <p:anim calcmode="lin" valueType="num">
                                      <p:cBhvr additive="base">
                                        <p:cTn id="37" dur="500" fill="hold"/>
                                        <p:tgtEl>
                                          <p:spTgt spid="44096"/>
                                        </p:tgtEl>
                                        <p:attrNameLst>
                                          <p:attrName>ppt_x</p:attrName>
                                        </p:attrNameLst>
                                      </p:cBhvr>
                                      <p:tavLst>
                                        <p:tav tm="0">
                                          <p:val>
                                            <p:strVal val="0-#ppt_w/2"/>
                                          </p:val>
                                        </p:tav>
                                        <p:tav tm="100000">
                                          <p:val>
                                            <p:strVal val="#ppt_x"/>
                                          </p:val>
                                        </p:tav>
                                      </p:tavLst>
                                    </p:anim>
                                    <p:anim calcmode="lin" valueType="num">
                                      <p:cBhvr additive="base">
                                        <p:cTn id="38" dur="500" fill="hold"/>
                                        <p:tgtEl>
                                          <p:spTgt spid="440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utoUpdateAnimBg="0"/>
      <p:bldP spid="44066" grpId="0" autoUpdateAnimBg="0"/>
      <p:bldP spid="44095" grpId="0" autoUpdateAnimBg="0"/>
      <p:bldP spid="44096"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8229600" cy="1143000"/>
          </a:xfrm>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solidFill>
                <a:srgbClr val="0070C0"/>
              </a:solidFill>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lstStyle/>
          <a:p>
            <a:r>
              <a:rPr lang="en-US" altLang="zh-CN" sz="2800" i="1" dirty="0" smtClean="0">
                <a:solidFill>
                  <a:srgbClr val="0000CC"/>
                </a:solidFill>
              </a:rPr>
              <a:t>4</a:t>
            </a:r>
            <a:r>
              <a:rPr lang="zh-CN" altLang="en-US" sz="2800" i="1" dirty="0" smtClean="0">
                <a:solidFill>
                  <a:srgbClr val="0000CC"/>
                </a:solidFill>
              </a:rPr>
              <a:t>、实验目的与要求</a:t>
            </a:r>
            <a:endParaRPr lang="en-US" altLang="zh-CN" sz="2800" i="1" dirty="0" smtClean="0">
              <a:solidFill>
                <a:srgbClr val="0000CC"/>
              </a:solidFill>
            </a:endParaRPr>
          </a:p>
          <a:p>
            <a:r>
              <a:rPr lang="zh-CN" altLang="en-US" sz="2400" dirty="0" smtClean="0">
                <a:solidFill>
                  <a:srgbClr val="0000CC"/>
                </a:solidFill>
              </a:rPr>
              <a:t>⑴</a:t>
            </a:r>
            <a:r>
              <a:rPr lang="zh-CN" altLang="zh-CN" sz="2400" dirty="0" smtClean="0">
                <a:solidFill>
                  <a:srgbClr val="0000CC"/>
                </a:solidFill>
              </a:rPr>
              <a:t>实验目的：</a:t>
            </a:r>
            <a:r>
              <a:rPr lang="zh-CN" altLang="zh-CN" sz="2400" dirty="0" smtClean="0"/>
              <a:t>了解普通混凝土配合比设计的全过程，培养综合设计实验能力；熟悉混凝土拌合物的和易性和混凝土强度实验方法。</a:t>
            </a:r>
          </a:p>
          <a:p>
            <a:r>
              <a:rPr lang="zh-CN" altLang="zh-CN" sz="2400" dirty="0" smtClean="0"/>
              <a:t>根据提供的工程条件和材料，结合实验设计出符合工程要求的普通混凝土配合比。</a:t>
            </a:r>
          </a:p>
          <a:p>
            <a:endParaRPr lang="zh-CN" altLang="en-US"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412776"/>
            <a:ext cx="8229600" cy="4873744"/>
          </a:xfrm>
        </p:spPr>
        <p:txBody>
          <a:bodyPr/>
          <a:lstStyle/>
          <a:p>
            <a:r>
              <a:rPr lang="zh-CN" altLang="en-US" sz="2400" dirty="0" smtClean="0"/>
              <a:t>⑵</a:t>
            </a:r>
            <a:r>
              <a:rPr lang="zh-CN" altLang="zh-CN" sz="2400" dirty="0" smtClean="0"/>
              <a:t>施工要求坍落度为</a:t>
            </a:r>
            <a:r>
              <a:rPr lang="en-US" altLang="zh-CN" sz="2400" dirty="0" smtClean="0"/>
              <a:t>30</a:t>
            </a:r>
            <a:r>
              <a:rPr lang="zh-CN" altLang="zh-CN" sz="2400" dirty="0" smtClean="0"/>
              <a:t>～</a:t>
            </a:r>
            <a:r>
              <a:rPr lang="en-US" altLang="zh-CN" sz="2400" dirty="0" smtClean="0"/>
              <a:t>50mm</a:t>
            </a:r>
            <a:r>
              <a:rPr lang="zh-CN" altLang="zh-CN" sz="2400" dirty="0" smtClean="0"/>
              <a:t>。施工现场混凝土由机械搅拌，机械振捣。</a:t>
            </a:r>
            <a:endParaRPr lang="en-US" altLang="zh-CN" sz="2400" dirty="0" smtClean="0"/>
          </a:p>
          <a:p>
            <a:r>
              <a:rPr lang="en-US" altLang="zh-CN" sz="2800" i="1" dirty="0" smtClean="0">
                <a:solidFill>
                  <a:srgbClr val="0000CC"/>
                </a:solidFill>
              </a:rPr>
              <a:t>5</a:t>
            </a:r>
            <a:r>
              <a:rPr lang="zh-CN" altLang="en-US" sz="2800" i="1" dirty="0" smtClean="0">
                <a:solidFill>
                  <a:srgbClr val="0000CC"/>
                </a:solidFill>
              </a:rPr>
              <a:t>、</a:t>
            </a:r>
            <a:r>
              <a:rPr lang="zh-CN" altLang="zh-CN" sz="2800" i="1" dirty="0" smtClean="0">
                <a:solidFill>
                  <a:srgbClr val="0000CC"/>
                </a:solidFill>
              </a:rPr>
              <a:t>可供选择的材料：</a:t>
            </a:r>
          </a:p>
          <a:p>
            <a:r>
              <a:rPr lang="zh-CN" altLang="zh-CN" sz="2400" dirty="0" smtClean="0"/>
              <a:t>（</a:t>
            </a:r>
            <a:r>
              <a:rPr lang="en-US" altLang="zh-CN" sz="2400" dirty="0" smtClean="0"/>
              <a:t>1</a:t>
            </a:r>
            <a:r>
              <a:rPr lang="zh-CN" altLang="zh-CN" sz="2400" dirty="0" smtClean="0"/>
              <a:t>）普通硅酸盐水泥：强度等级</a:t>
            </a:r>
            <a:r>
              <a:rPr lang="en-US" altLang="zh-CN" sz="2400" u="sng" dirty="0" smtClean="0"/>
              <a:t>   </a:t>
            </a:r>
            <a:r>
              <a:rPr lang="en-US" altLang="zh-CN" sz="2400" i="1" u="sng" dirty="0" smtClean="0">
                <a:solidFill>
                  <a:srgbClr val="FF0000"/>
                </a:solidFill>
              </a:rPr>
              <a:t>32.5MPa</a:t>
            </a:r>
            <a:r>
              <a:rPr lang="en-US" altLang="zh-CN" sz="2400" u="sng" dirty="0" smtClean="0"/>
              <a:t>  </a:t>
            </a:r>
            <a:r>
              <a:rPr lang="zh-CN" altLang="zh-CN" sz="2400" dirty="0" smtClean="0"/>
              <a:t>； 表观密度</a:t>
            </a:r>
            <a:r>
              <a:rPr lang="en-US" altLang="zh-CN" sz="2400" dirty="0" smtClean="0"/>
              <a:t>ρc=3.1g/m3</a:t>
            </a:r>
            <a:r>
              <a:rPr lang="zh-CN" altLang="zh-CN" sz="2400" dirty="0" smtClean="0"/>
              <a:t>；</a:t>
            </a:r>
          </a:p>
          <a:p>
            <a:r>
              <a:rPr lang="zh-CN" altLang="zh-CN" sz="2400" dirty="0" smtClean="0"/>
              <a:t>（</a:t>
            </a:r>
            <a:r>
              <a:rPr lang="en-US" altLang="zh-CN" sz="2400" dirty="0" smtClean="0"/>
              <a:t>2</a:t>
            </a:r>
            <a:r>
              <a:rPr lang="zh-CN" altLang="zh-CN" sz="2400" dirty="0" smtClean="0"/>
              <a:t>）砂石：中砂，实测表观密度为</a:t>
            </a:r>
            <a:r>
              <a:rPr lang="zh-CN" altLang="zh-CN" sz="2400" u="sng" dirty="0" smtClean="0"/>
              <a:t>　</a:t>
            </a:r>
            <a:r>
              <a:rPr lang="zh-CN" altLang="zh-CN" sz="2400" i="1" u="sng" dirty="0" smtClean="0">
                <a:solidFill>
                  <a:srgbClr val="FF0000"/>
                </a:solidFill>
              </a:rPr>
              <a:t>见实验三</a:t>
            </a:r>
            <a:r>
              <a:rPr lang="zh-CN" altLang="zh-CN" sz="2400" u="sng" dirty="0" smtClean="0"/>
              <a:t>　</a:t>
            </a:r>
            <a:r>
              <a:rPr lang="zh-CN" altLang="zh-CN" sz="2400" dirty="0" smtClean="0"/>
              <a:t>，细度模数：</a:t>
            </a:r>
            <a:r>
              <a:rPr lang="zh-CN" altLang="zh-CN" sz="2400" u="sng" dirty="0" smtClean="0"/>
              <a:t>　 </a:t>
            </a:r>
            <a:r>
              <a:rPr lang="zh-CN" altLang="zh-CN" sz="2400" i="1" u="sng" dirty="0" smtClean="0">
                <a:solidFill>
                  <a:srgbClr val="FF0000"/>
                </a:solidFill>
              </a:rPr>
              <a:t>见实验三 </a:t>
            </a:r>
            <a:r>
              <a:rPr lang="zh-CN" altLang="zh-CN" sz="2400" dirty="0" smtClean="0"/>
              <a:t>；碎石：碎石的最大粒径为</a:t>
            </a:r>
            <a:r>
              <a:rPr lang="en-US" altLang="zh-CN" sz="2400" u="sng" dirty="0" smtClean="0"/>
              <a:t>  </a:t>
            </a:r>
            <a:r>
              <a:rPr lang="zh-CN" altLang="zh-CN" sz="2400" i="1" u="sng" dirty="0" smtClean="0">
                <a:solidFill>
                  <a:srgbClr val="FF0000"/>
                </a:solidFill>
              </a:rPr>
              <a:t>实验室提供</a:t>
            </a:r>
            <a:r>
              <a:rPr lang="en-US" altLang="zh-CN" sz="2400" i="1" u="sng" dirty="0" smtClean="0">
                <a:solidFill>
                  <a:srgbClr val="FF0000"/>
                </a:solidFill>
              </a:rPr>
              <a:t>    </a:t>
            </a:r>
            <a:r>
              <a:rPr lang="en-US" altLang="zh-CN" sz="2400" dirty="0" smtClean="0"/>
              <a:t>mm</a:t>
            </a:r>
            <a:r>
              <a:rPr lang="zh-CN" altLang="zh-CN" sz="2400" dirty="0" smtClean="0"/>
              <a:t>，连续级配，含泥量、泥块含量符合配制＞</a:t>
            </a:r>
            <a:r>
              <a:rPr lang="en-US" altLang="zh-CN" sz="2400" dirty="0" smtClean="0"/>
              <a:t>C40</a:t>
            </a:r>
            <a:r>
              <a:rPr lang="zh-CN" altLang="zh-CN" sz="2400" dirty="0" smtClean="0"/>
              <a:t>的要求；</a:t>
            </a:r>
          </a:p>
          <a:p>
            <a:r>
              <a:rPr lang="zh-CN" altLang="zh-CN" sz="2400" dirty="0" smtClean="0"/>
              <a:t>（</a:t>
            </a:r>
            <a:r>
              <a:rPr lang="en-US" altLang="zh-CN" sz="2400" dirty="0" smtClean="0"/>
              <a:t>3</a:t>
            </a:r>
            <a:r>
              <a:rPr lang="zh-CN" altLang="zh-CN" sz="2400" dirty="0" smtClean="0"/>
              <a:t>）水：饮用水，符合混凝土拌和用水要求。</a:t>
            </a:r>
          </a:p>
          <a:p>
            <a:endParaRPr lang="zh-CN" altLang="zh-CN" sz="2400" dirty="0" smtClean="0"/>
          </a:p>
          <a:p>
            <a:endParaRPr lang="zh-CN" alt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003232" cy="922114"/>
          </a:xfrm>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196752"/>
            <a:ext cx="8229600" cy="5089768"/>
          </a:xfrm>
        </p:spPr>
        <p:txBody>
          <a:bodyPr>
            <a:normAutofit/>
          </a:bodyPr>
          <a:lstStyle/>
          <a:p>
            <a:endParaRPr lang="en-US" altLang="zh-CN" sz="2800" i="1" dirty="0" smtClean="0">
              <a:solidFill>
                <a:srgbClr val="0000CC"/>
              </a:solidFill>
            </a:endParaRPr>
          </a:p>
          <a:p>
            <a:r>
              <a:rPr lang="en-US" altLang="zh-CN" sz="2800" i="1" dirty="0" smtClean="0">
                <a:solidFill>
                  <a:srgbClr val="0000CC"/>
                </a:solidFill>
              </a:rPr>
              <a:t>6</a:t>
            </a:r>
            <a:r>
              <a:rPr lang="zh-CN" altLang="en-US" sz="2800" i="1" dirty="0" smtClean="0">
                <a:solidFill>
                  <a:srgbClr val="0000CC"/>
                </a:solidFill>
              </a:rPr>
              <a:t>、混凝土配合比设计步骤</a:t>
            </a:r>
            <a:endParaRPr lang="en-US" altLang="zh-CN" sz="2800" i="1" dirty="0" smtClean="0">
              <a:solidFill>
                <a:srgbClr val="0000CC"/>
              </a:solidFill>
            </a:endParaRPr>
          </a:p>
          <a:p>
            <a:r>
              <a:rPr lang="en-US" altLang="zh-CN" sz="2400" dirty="0" smtClean="0"/>
              <a:t>⑴</a:t>
            </a:r>
            <a:r>
              <a:rPr lang="zh-CN" altLang="en-US" sz="2400" dirty="0" smtClean="0"/>
              <a:t>、混凝土配合比设计中的</a:t>
            </a:r>
            <a:r>
              <a:rPr lang="zh-CN" altLang="en-US" sz="2400" b="1" dirty="0" smtClean="0">
                <a:solidFill>
                  <a:srgbClr val="FF0000"/>
                </a:solidFill>
              </a:rPr>
              <a:t>三个基本（重要）参数</a:t>
            </a:r>
            <a:r>
              <a:rPr lang="zh-CN" altLang="en-US" sz="2400" dirty="0" smtClean="0">
                <a:solidFill>
                  <a:srgbClr val="FF0000"/>
                </a:solidFill>
              </a:rPr>
              <a:t>：</a:t>
            </a:r>
          </a:p>
          <a:p>
            <a:endParaRPr lang="en-US" altLang="zh-CN" sz="2400" b="1" dirty="0" smtClean="0">
              <a:solidFill>
                <a:schemeClr val="folHlink"/>
              </a:solidFill>
            </a:endParaRPr>
          </a:p>
          <a:p>
            <a:r>
              <a:rPr lang="zh-CN" altLang="en-US" sz="2400" b="1" dirty="0" smtClean="0">
                <a:solidFill>
                  <a:schemeClr val="folHlink"/>
                </a:solidFill>
              </a:rPr>
              <a:t>水与水泥（胶凝材料）之间的比</a:t>
            </a:r>
          </a:p>
          <a:p>
            <a:r>
              <a:rPr lang="zh-CN" altLang="en-US" sz="2400" b="1" dirty="0" smtClean="0">
                <a:solidFill>
                  <a:schemeClr val="folHlink"/>
                </a:solidFill>
              </a:rPr>
              <a:t>例关系：水灰比（水胶比）。</a:t>
            </a:r>
          </a:p>
          <a:p>
            <a:endParaRPr lang="en-US" altLang="zh-CN" sz="2400" b="1" dirty="0" smtClean="0"/>
          </a:p>
          <a:p>
            <a:r>
              <a:rPr lang="zh-CN" altLang="en-US" sz="2400" b="1" dirty="0" smtClean="0">
                <a:solidFill>
                  <a:srgbClr val="FF0000"/>
                </a:solidFill>
              </a:rPr>
              <a:t>砂与石子之间的比关系：</a:t>
            </a:r>
            <a:endParaRPr lang="zh-CN" altLang="en-US" sz="2400" b="1" dirty="0" smtClean="0"/>
          </a:p>
          <a:p>
            <a:endParaRPr lang="en-US" altLang="zh-CN" sz="2400" b="1" dirty="0" smtClean="0"/>
          </a:p>
          <a:p>
            <a:r>
              <a:rPr lang="zh-CN" altLang="en-US" sz="2400" b="1" dirty="0" smtClean="0">
                <a:solidFill>
                  <a:srgbClr val="000099"/>
                </a:solidFill>
              </a:rPr>
              <a:t>砂率表示。</a:t>
            </a:r>
            <a:endParaRPr lang="zh-CN" altLang="en-US" sz="2400" b="1" dirty="0" smtClean="0"/>
          </a:p>
          <a:p>
            <a:endParaRPr lang="zh-CN" altLang="en-US" b="1" dirty="0" smtClean="0"/>
          </a:p>
          <a:p>
            <a:endParaRPr lang="zh-CN" altLang="en-US" dirty="0" smtClean="0">
              <a:solidFill>
                <a:schemeClr val="tx2"/>
              </a:solidFill>
            </a:endParaRPr>
          </a:p>
          <a:p>
            <a:endParaRPr lang="zh-CN" altLang="en-US" dirty="0"/>
          </a:p>
        </p:txBody>
      </p:sp>
      <p:sp>
        <p:nvSpPr>
          <p:cNvPr id="4" name="矩形 3"/>
          <p:cNvSpPr/>
          <p:nvPr/>
        </p:nvSpPr>
        <p:spPr>
          <a:xfrm>
            <a:off x="6300192" y="2780928"/>
            <a:ext cx="1422184" cy="461665"/>
          </a:xfrm>
          <a:prstGeom prst="rect">
            <a:avLst/>
          </a:prstGeom>
          <a:solidFill>
            <a:schemeClr val="bg2">
              <a:lumMod val="50000"/>
            </a:schemeClr>
          </a:solidFill>
        </p:spPr>
        <p:txBody>
          <a:bodyPr wrap="none">
            <a:spAutoFit/>
          </a:bodyPr>
          <a:lstStyle/>
          <a:p>
            <a:r>
              <a:rPr lang="zh-CN" altLang="en-US" sz="2400" b="1" dirty="0" smtClean="0"/>
              <a:t>调节强度</a:t>
            </a:r>
            <a:endParaRPr lang="zh-CN" altLang="en-US" sz="2400" dirty="0"/>
          </a:p>
        </p:txBody>
      </p:sp>
      <p:sp>
        <p:nvSpPr>
          <p:cNvPr id="5" name="矩形 4"/>
          <p:cNvSpPr/>
          <p:nvPr/>
        </p:nvSpPr>
        <p:spPr>
          <a:xfrm>
            <a:off x="6228184" y="3933056"/>
            <a:ext cx="1731564" cy="461665"/>
          </a:xfrm>
          <a:prstGeom prst="rect">
            <a:avLst/>
          </a:prstGeom>
          <a:solidFill>
            <a:schemeClr val="bg2">
              <a:lumMod val="50000"/>
            </a:schemeClr>
          </a:solidFill>
        </p:spPr>
        <p:txBody>
          <a:bodyPr wrap="none">
            <a:spAutoFit/>
          </a:bodyPr>
          <a:lstStyle/>
          <a:p>
            <a:r>
              <a:rPr lang="zh-CN" altLang="en-US" sz="2400" b="1" dirty="0" smtClean="0"/>
              <a:t>调节流动性</a:t>
            </a:r>
            <a:endParaRPr lang="zh-CN" altLang="en-US" sz="2400" dirty="0"/>
          </a:p>
        </p:txBody>
      </p:sp>
      <p:sp>
        <p:nvSpPr>
          <p:cNvPr id="6" name="矩形 5"/>
          <p:cNvSpPr/>
          <p:nvPr/>
        </p:nvSpPr>
        <p:spPr>
          <a:xfrm>
            <a:off x="6300192" y="4725144"/>
            <a:ext cx="1731564" cy="461665"/>
          </a:xfrm>
          <a:prstGeom prst="rect">
            <a:avLst/>
          </a:prstGeom>
          <a:solidFill>
            <a:schemeClr val="bg2">
              <a:lumMod val="50000"/>
            </a:schemeClr>
          </a:solidFill>
        </p:spPr>
        <p:txBody>
          <a:bodyPr wrap="none">
            <a:spAutoFit/>
          </a:bodyPr>
          <a:lstStyle/>
          <a:p>
            <a:r>
              <a:rPr lang="zh-CN" altLang="en-US" sz="2400" b="1" dirty="0" smtClean="0"/>
              <a:t>调节和易性</a:t>
            </a:r>
            <a:endParaRPr lang="zh-CN" altLang="en-US" sz="2400" dirty="0"/>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r>
              <a:rPr lang="en-US" altLang="zh-CN" sz="2800" i="1" dirty="0" smtClean="0">
                <a:solidFill>
                  <a:srgbClr val="0000CC"/>
                </a:solidFill>
              </a:rPr>
              <a:t>6</a:t>
            </a:r>
            <a:r>
              <a:rPr lang="zh-CN" altLang="en-US" sz="2800" i="1" dirty="0" smtClean="0">
                <a:solidFill>
                  <a:srgbClr val="0000CC"/>
                </a:solidFill>
              </a:rPr>
              <a:t>、混凝土配合比设计步骤</a:t>
            </a:r>
            <a:endParaRPr lang="en-US" altLang="zh-CN" sz="2800" i="1" dirty="0" smtClean="0">
              <a:solidFill>
                <a:srgbClr val="0000CC"/>
              </a:solidFill>
            </a:endParaRPr>
          </a:p>
          <a:p>
            <a:endParaRPr lang="zh-CN" altLang="en-US" sz="2800" dirty="0"/>
          </a:p>
        </p:txBody>
      </p:sp>
      <p:grpSp>
        <p:nvGrpSpPr>
          <p:cNvPr id="4" name="Group 18"/>
          <p:cNvGrpSpPr>
            <a:grpSpLocks/>
          </p:cNvGrpSpPr>
          <p:nvPr/>
        </p:nvGrpSpPr>
        <p:grpSpPr bwMode="auto">
          <a:xfrm>
            <a:off x="900113" y="2060575"/>
            <a:ext cx="7634288" cy="3571875"/>
            <a:chOff x="567" y="1298"/>
            <a:chExt cx="4809" cy="2250"/>
          </a:xfrm>
        </p:grpSpPr>
        <p:sp>
          <p:nvSpPr>
            <p:cNvPr id="5" name="Text Box 3"/>
            <p:cNvSpPr txBox="1">
              <a:spLocks noChangeArrowheads="1"/>
            </p:cNvSpPr>
            <p:nvPr/>
          </p:nvSpPr>
          <p:spPr bwMode="auto">
            <a:xfrm>
              <a:off x="567" y="1298"/>
              <a:ext cx="1865" cy="291"/>
            </a:xfrm>
            <a:prstGeom prst="rect">
              <a:avLst/>
            </a:prstGeom>
            <a:solidFill>
              <a:schemeClr val="hlink"/>
            </a:solidFill>
            <a:ln w="9525">
              <a:solidFill>
                <a:srgbClr val="66FFFF"/>
              </a:solidFill>
              <a:miter lim="800000"/>
              <a:headEnd/>
              <a:tailEnd/>
            </a:ln>
            <a:effectLst/>
          </p:spPr>
          <p:txBody>
            <a:bodyPr>
              <a:spAutoFit/>
            </a:bodyPr>
            <a:lstStyle/>
            <a:p>
              <a:pPr algn="ctr">
                <a:spcBef>
                  <a:spcPct val="50000"/>
                </a:spcBef>
              </a:pPr>
              <a:r>
                <a:rPr lang="en-US" altLang="zh-CN" sz="2400" b="1" dirty="0">
                  <a:solidFill>
                    <a:srgbClr val="000099"/>
                  </a:solidFill>
                  <a:latin typeface="Times New Roman" pitchFamily="18" charset="0"/>
                </a:rPr>
                <a:t>Ⅰ</a:t>
              </a:r>
              <a:r>
                <a:rPr lang="zh-CN" altLang="en-US" sz="2400" b="1" dirty="0">
                  <a:solidFill>
                    <a:srgbClr val="000099"/>
                  </a:solidFill>
                  <a:latin typeface="Times New Roman" pitchFamily="18" charset="0"/>
                </a:rPr>
                <a:t>初步计算配合比</a:t>
              </a:r>
            </a:p>
          </p:txBody>
        </p:sp>
        <p:sp>
          <p:nvSpPr>
            <p:cNvPr id="6" name="Rectangle 4"/>
            <p:cNvSpPr>
              <a:spLocks noChangeArrowheads="1"/>
            </p:cNvSpPr>
            <p:nvPr/>
          </p:nvSpPr>
          <p:spPr bwMode="auto">
            <a:xfrm>
              <a:off x="576" y="2631"/>
              <a:ext cx="1762" cy="291"/>
            </a:xfrm>
            <a:prstGeom prst="rect">
              <a:avLst/>
            </a:prstGeom>
            <a:solidFill>
              <a:schemeClr val="hlink"/>
            </a:solidFill>
            <a:ln w="9525">
              <a:solidFill>
                <a:srgbClr val="66FFFF"/>
              </a:solidFill>
              <a:miter lim="800000"/>
              <a:headEnd/>
              <a:tailEnd/>
            </a:ln>
            <a:effectLst/>
          </p:spPr>
          <p:txBody>
            <a:bodyPr>
              <a:spAutoFit/>
            </a:bodyPr>
            <a:lstStyle/>
            <a:p>
              <a:pPr algn="ctr">
                <a:spcBef>
                  <a:spcPct val="50000"/>
                </a:spcBef>
              </a:pPr>
              <a:r>
                <a:rPr lang="en-US" altLang="zh-CN" sz="2400" b="1" dirty="0">
                  <a:solidFill>
                    <a:srgbClr val="000099"/>
                  </a:solidFill>
                  <a:latin typeface="Times New Roman" pitchFamily="18" charset="0"/>
                </a:rPr>
                <a:t>Ⅲ </a:t>
              </a:r>
              <a:r>
                <a:rPr lang="zh-CN" altLang="en-US" sz="2400" b="1" dirty="0">
                  <a:solidFill>
                    <a:srgbClr val="000099"/>
                  </a:solidFill>
                  <a:latin typeface="Times New Roman" pitchFamily="18" charset="0"/>
                </a:rPr>
                <a:t>实验室配合比</a:t>
              </a:r>
            </a:p>
          </p:txBody>
        </p:sp>
        <p:sp>
          <p:nvSpPr>
            <p:cNvPr id="7" name="Rectangle 5"/>
            <p:cNvSpPr>
              <a:spLocks noChangeArrowheads="1"/>
            </p:cNvSpPr>
            <p:nvPr/>
          </p:nvSpPr>
          <p:spPr bwMode="auto">
            <a:xfrm>
              <a:off x="576" y="2005"/>
              <a:ext cx="1658" cy="291"/>
            </a:xfrm>
            <a:prstGeom prst="rect">
              <a:avLst/>
            </a:prstGeom>
            <a:solidFill>
              <a:schemeClr val="hlink"/>
            </a:solidFill>
            <a:ln w="28575">
              <a:solidFill>
                <a:srgbClr val="66FFFF"/>
              </a:solidFill>
              <a:miter lim="800000"/>
              <a:headEnd/>
              <a:tailEnd/>
            </a:ln>
            <a:effectLst/>
          </p:spPr>
          <p:txBody>
            <a:bodyPr>
              <a:spAutoFit/>
            </a:bodyPr>
            <a:lstStyle/>
            <a:p>
              <a:pPr algn="ctr">
                <a:spcBef>
                  <a:spcPct val="50000"/>
                </a:spcBef>
              </a:pPr>
              <a:r>
                <a:rPr lang="en-US" altLang="zh-CN" sz="2400" b="1" dirty="0">
                  <a:solidFill>
                    <a:srgbClr val="000099"/>
                  </a:solidFill>
                  <a:latin typeface="Times New Roman" pitchFamily="18" charset="0"/>
                </a:rPr>
                <a:t>Ⅱ </a:t>
              </a:r>
              <a:r>
                <a:rPr lang="zh-CN" altLang="en-US" sz="2400" b="1" dirty="0">
                  <a:solidFill>
                    <a:srgbClr val="000099"/>
                  </a:solidFill>
                  <a:latin typeface="Times New Roman" pitchFamily="18" charset="0"/>
                </a:rPr>
                <a:t>基准配合比</a:t>
              </a:r>
            </a:p>
          </p:txBody>
        </p:sp>
        <p:sp>
          <p:nvSpPr>
            <p:cNvPr id="8" name="Rectangle 6"/>
            <p:cNvSpPr>
              <a:spLocks noChangeArrowheads="1"/>
            </p:cNvSpPr>
            <p:nvPr/>
          </p:nvSpPr>
          <p:spPr bwMode="auto">
            <a:xfrm>
              <a:off x="576" y="3257"/>
              <a:ext cx="1658" cy="291"/>
            </a:xfrm>
            <a:prstGeom prst="rect">
              <a:avLst/>
            </a:prstGeom>
            <a:solidFill>
              <a:schemeClr val="hlink"/>
            </a:solidFill>
            <a:ln w="9525">
              <a:solidFill>
                <a:srgbClr val="66FFFF"/>
              </a:solidFill>
              <a:miter lim="800000"/>
              <a:headEnd/>
              <a:tailEnd/>
            </a:ln>
            <a:effectLst/>
          </p:spPr>
          <p:txBody>
            <a:bodyPr>
              <a:spAutoFit/>
            </a:bodyPr>
            <a:lstStyle/>
            <a:p>
              <a:pPr algn="ctr">
                <a:spcBef>
                  <a:spcPct val="50000"/>
                </a:spcBef>
              </a:pPr>
              <a:r>
                <a:rPr lang="en-US" altLang="zh-CN" sz="2400" b="1" dirty="0">
                  <a:solidFill>
                    <a:srgbClr val="000099"/>
                  </a:solidFill>
                  <a:latin typeface="Times New Roman" pitchFamily="18" charset="0"/>
                </a:rPr>
                <a:t>Ⅳ </a:t>
              </a:r>
              <a:r>
                <a:rPr lang="zh-CN" altLang="en-US" sz="2400" b="1" dirty="0">
                  <a:solidFill>
                    <a:srgbClr val="000099"/>
                  </a:solidFill>
                  <a:latin typeface="Times New Roman" pitchFamily="18" charset="0"/>
                </a:rPr>
                <a:t>施工配合比</a:t>
              </a:r>
            </a:p>
          </p:txBody>
        </p:sp>
        <p:sp>
          <p:nvSpPr>
            <p:cNvPr id="9" name="Line 7"/>
            <p:cNvSpPr>
              <a:spLocks noChangeShapeType="1"/>
            </p:cNvSpPr>
            <p:nvPr/>
          </p:nvSpPr>
          <p:spPr bwMode="auto">
            <a:xfrm>
              <a:off x="1353" y="1546"/>
              <a:ext cx="0" cy="459"/>
            </a:xfrm>
            <a:prstGeom prst="line">
              <a:avLst/>
            </a:prstGeom>
            <a:noFill/>
            <a:ln w="57150">
              <a:solidFill>
                <a:schemeClr val="tx1"/>
              </a:solidFill>
              <a:round/>
              <a:headEnd type="triangle" w="med" len="med"/>
              <a:tailEnd type="none" w="lg" len="lg"/>
            </a:ln>
            <a:effectLst/>
          </p:spPr>
          <p:txBody>
            <a:bodyPr/>
            <a:lstStyle/>
            <a:p>
              <a:endParaRPr lang="zh-CN" altLang="en-US"/>
            </a:p>
          </p:txBody>
        </p:sp>
        <p:sp>
          <p:nvSpPr>
            <p:cNvPr id="10" name="Line 8"/>
            <p:cNvSpPr>
              <a:spLocks noChangeShapeType="1"/>
            </p:cNvSpPr>
            <p:nvPr/>
          </p:nvSpPr>
          <p:spPr bwMode="auto">
            <a:xfrm>
              <a:off x="1353" y="2297"/>
              <a:ext cx="0" cy="334"/>
            </a:xfrm>
            <a:prstGeom prst="line">
              <a:avLst/>
            </a:prstGeom>
            <a:noFill/>
            <a:ln w="38100">
              <a:solidFill>
                <a:schemeClr val="tx1"/>
              </a:solidFill>
              <a:round/>
              <a:headEnd/>
              <a:tailEnd type="triangle" w="lg" len="lg"/>
            </a:ln>
            <a:effectLst/>
          </p:spPr>
          <p:txBody>
            <a:bodyPr/>
            <a:lstStyle/>
            <a:p>
              <a:endParaRPr lang="zh-CN" altLang="en-US"/>
            </a:p>
          </p:txBody>
        </p:sp>
        <p:sp>
          <p:nvSpPr>
            <p:cNvPr id="11" name="Line 9"/>
            <p:cNvSpPr>
              <a:spLocks noChangeShapeType="1"/>
            </p:cNvSpPr>
            <p:nvPr/>
          </p:nvSpPr>
          <p:spPr bwMode="auto">
            <a:xfrm>
              <a:off x="1353" y="2840"/>
              <a:ext cx="0" cy="417"/>
            </a:xfrm>
            <a:prstGeom prst="line">
              <a:avLst/>
            </a:prstGeom>
            <a:noFill/>
            <a:ln w="38100">
              <a:solidFill>
                <a:schemeClr val="tx1"/>
              </a:solidFill>
              <a:round/>
              <a:headEnd/>
              <a:tailEnd type="triangle" w="lg" len="lg"/>
            </a:ln>
            <a:effectLst/>
          </p:spPr>
          <p:txBody>
            <a:bodyPr/>
            <a:lstStyle/>
            <a:p>
              <a:endParaRPr lang="zh-CN" altLang="en-US"/>
            </a:p>
          </p:txBody>
        </p:sp>
        <p:sp>
          <p:nvSpPr>
            <p:cNvPr id="12" name="Text Box 10"/>
            <p:cNvSpPr txBox="1">
              <a:spLocks noChangeArrowheads="1"/>
            </p:cNvSpPr>
            <p:nvPr/>
          </p:nvSpPr>
          <p:spPr bwMode="auto">
            <a:xfrm>
              <a:off x="3219" y="1964"/>
              <a:ext cx="1293" cy="333"/>
            </a:xfrm>
            <a:prstGeom prst="rect">
              <a:avLst/>
            </a:prstGeom>
            <a:solidFill>
              <a:schemeClr val="hlink"/>
            </a:solidFill>
            <a:ln w="9525">
              <a:solidFill>
                <a:srgbClr val="66FFFF"/>
              </a:solidFill>
              <a:miter lim="800000"/>
              <a:headEnd/>
              <a:tailEnd/>
            </a:ln>
            <a:effectLst/>
          </p:spPr>
          <p:txBody>
            <a:bodyPr>
              <a:spAutoFit/>
            </a:bodyPr>
            <a:lstStyle/>
            <a:p>
              <a:pPr>
                <a:spcBef>
                  <a:spcPct val="50000"/>
                </a:spcBef>
              </a:pPr>
              <a:r>
                <a:rPr lang="zh-CN" altLang="en-US" sz="2800" b="1" dirty="0">
                  <a:solidFill>
                    <a:srgbClr val="FF0000"/>
                  </a:solidFill>
                  <a:latin typeface="Times New Roman" pitchFamily="18" charset="0"/>
                </a:rPr>
                <a:t>调整坍落度</a:t>
              </a:r>
            </a:p>
          </p:txBody>
        </p:sp>
        <p:sp>
          <p:nvSpPr>
            <p:cNvPr id="13" name="Text Box 11"/>
            <p:cNvSpPr txBox="1">
              <a:spLocks noChangeArrowheads="1"/>
            </p:cNvSpPr>
            <p:nvPr/>
          </p:nvSpPr>
          <p:spPr bwMode="auto">
            <a:xfrm>
              <a:off x="3219" y="2631"/>
              <a:ext cx="2061" cy="333"/>
            </a:xfrm>
            <a:prstGeom prst="rect">
              <a:avLst/>
            </a:prstGeom>
            <a:solidFill>
              <a:schemeClr val="hlink"/>
            </a:solidFill>
            <a:ln w="9525">
              <a:solidFill>
                <a:srgbClr val="66FFFF"/>
              </a:solidFill>
              <a:miter lim="800000"/>
              <a:headEnd/>
              <a:tailEnd/>
            </a:ln>
            <a:effectLst/>
          </p:spPr>
          <p:txBody>
            <a:bodyPr>
              <a:spAutoFit/>
            </a:bodyPr>
            <a:lstStyle/>
            <a:p>
              <a:pPr>
                <a:spcBef>
                  <a:spcPct val="50000"/>
                </a:spcBef>
              </a:pPr>
              <a:r>
                <a:rPr lang="zh-CN" altLang="en-US" sz="2800" b="1" dirty="0">
                  <a:solidFill>
                    <a:srgbClr val="FF0000"/>
                  </a:solidFill>
                  <a:latin typeface="Times New Roman" pitchFamily="18" charset="0"/>
                </a:rPr>
                <a:t>校核强度、耐久性</a:t>
              </a:r>
            </a:p>
          </p:txBody>
        </p:sp>
        <p:sp>
          <p:nvSpPr>
            <p:cNvPr id="14" name="Text Box 12"/>
            <p:cNvSpPr txBox="1">
              <a:spLocks noChangeArrowheads="1"/>
            </p:cNvSpPr>
            <p:nvPr/>
          </p:nvSpPr>
          <p:spPr bwMode="auto">
            <a:xfrm>
              <a:off x="3219" y="3215"/>
              <a:ext cx="2157" cy="333"/>
            </a:xfrm>
            <a:prstGeom prst="rect">
              <a:avLst/>
            </a:prstGeom>
            <a:solidFill>
              <a:schemeClr val="hlink"/>
            </a:solidFill>
            <a:ln w="9525">
              <a:solidFill>
                <a:srgbClr val="66FFFF"/>
              </a:solidFill>
              <a:miter lim="800000"/>
              <a:headEnd/>
              <a:tailEnd/>
            </a:ln>
            <a:effectLst/>
          </p:spPr>
          <p:txBody>
            <a:bodyPr>
              <a:spAutoFit/>
            </a:bodyPr>
            <a:lstStyle/>
            <a:p>
              <a:pPr>
                <a:spcBef>
                  <a:spcPct val="50000"/>
                </a:spcBef>
              </a:pPr>
              <a:r>
                <a:rPr lang="zh-CN" altLang="en-US" sz="2800" b="1" dirty="0">
                  <a:solidFill>
                    <a:srgbClr val="FF0000"/>
                  </a:solidFill>
                  <a:latin typeface="Times New Roman" pitchFamily="18" charset="0"/>
                </a:rPr>
                <a:t>扣减工地砂石含水量</a:t>
              </a:r>
            </a:p>
          </p:txBody>
        </p:sp>
        <p:sp>
          <p:nvSpPr>
            <p:cNvPr id="15" name="Line 13"/>
            <p:cNvSpPr>
              <a:spLocks noChangeShapeType="1"/>
            </p:cNvSpPr>
            <p:nvPr/>
          </p:nvSpPr>
          <p:spPr bwMode="auto">
            <a:xfrm flipH="1">
              <a:off x="2390" y="2131"/>
              <a:ext cx="777" cy="0"/>
            </a:xfrm>
            <a:prstGeom prst="line">
              <a:avLst/>
            </a:prstGeom>
            <a:noFill/>
            <a:ln w="57150">
              <a:solidFill>
                <a:schemeClr val="tx1"/>
              </a:solidFill>
              <a:round/>
              <a:headEnd/>
              <a:tailEnd type="triangle" w="med" len="med"/>
            </a:ln>
            <a:effectLst/>
          </p:spPr>
          <p:txBody>
            <a:bodyPr/>
            <a:lstStyle/>
            <a:p>
              <a:endParaRPr lang="zh-CN" altLang="en-US"/>
            </a:p>
          </p:txBody>
        </p:sp>
        <p:sp>
          <p:nvSpPr>
            <p:cNvPr id="16" name="Line 14"/>
            <p:cNvSpPr>
              <a:spLocks noChangeShapeType="1"/>
            </p:cNvSpPr>
            <p:nvPr/>
          </p:nvSpPr>
          <p:spPr bwMode="auto">
            <a:xfrm flipH="1">
              <a:off x="2400" y="2784"/>
              <a:ext cx="741" cy="0"/>
            </a:xfrm>
            <a:prstGeom prst="line">
              <a:avLst/>
            </a:prstGeom>
            <a:noFill/>
            <a:ln w="57150">
              <a:solidFill>
                <a:schemeClr val="tx1"/>
              </a:solidFill>
              <a:round/>
              <a:headEnd/>
              <a:tailEnd type="triangle" w="med" len="med"/>
            </a:ln>
            <a:effectLst/>
          </p:spPr>
          <p:txBody>
            <a:bodyPr/>
            <a:lstStyle/>
            <a:p>
              <a:endParaRPr lang="zh-CN" altLang="en-US"/>
            </a:p>
          </p:txBody>
        </p:sp>
        <p:sp>
          <p:nvSpPr>
            <p:cNvPr id="17" name="Line 15"/>
            <p:cNvSpPr>
              <a:spLocks noChangeShapeType="1"/>
            </p:cNvSpPr>
            <p:nvPr/>
          </p:nvSpPr>
          <p:spPr bwMode="auto">
            <a:xfrm flipH="1">
              <a:off x="2441" y="3424"/>
              <a:ext cx="726" cy="0"/>
            </a:xfrm>
            <a:prstGeom prst="line">
              <a:avLst/>
            </a:prstGeom>
            <a:noFill/>
            <a:ln w="57150">
              <a:solidFill>
                <a:schemeClr val="tx1"/>
              </a:solidFill>
              <a:round/>
              <a:headEnd/>
              <a:tailEnd type="triangle" w="med" len="med"/>
            </a:ln>
            <a:effectLst/>
          </p:spPr>
          <p:txBody>
            <a:bodyPr/>
            <a:lstStyle/>
            <a:p>
              <a:endParaRPr lang="zh-CN" altLang="en-US"/>
            </a:p>
          </p:txBody>
        </p:sp>
      </p:grpSp>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66130"/>
          </a:xfrm>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340768"/>
            <a:ext cx="8229600" cy="4945752"/>
          </a:xfrm>
        </p:spPr>
        <p:txBody>
          <a:bodyPr/>
          <a:lstStyle/>
          <a:p>
            <a:pPr>
              <a:buNone/>
              <a:defRPr/>
            </a:pPr>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pPr>
              <a:buNone/>
              <a:defRPr/>
            </a:pPr>
            <a:endParaRPr lang="en-US" altLang="zh-CN" sz="2400" dirty="0" smtClean="0"/>
          </a:p>
          <a:p>
            <a:pPr>
              <a:buNone/>
              <a:defRPr/>
            </a:pPr>
            <a:r>
              <a:rPr lang="zh-CN" altLang="en-US" sz="2400" dirty="0" smtClean="0">
                <a:solidFill>
                  <a:srgbClr val="FF0000"/>
                </a:solidFill>
              </a:rPr>
              <a:t>计算步骤：</a:t>
            </a:r>
          </a:p>
          <a:p>
            <a:pPr>
              <a:buNone/>
              <a:defRPr/>
            </a:pPr>
            <a:r>
              <a:rPr lang="zh-CN" altLang="en-US" sz="2400" dirty="0" smtClean="0"/>
              <a:t>第一步：确定混凝土配制强度</a:t>
            </a:r>
            <a:r>
              <a:rPr lang="en-US" altLang="zh-CN" sz="2400" dirty="0" smtClean="0"/>
              <a:t>(f</a:t>
            </a:r>
            <a:r>
              <a:rPr lang="en-US" altLang="zh-CN" sz="2400" baseline="-25000" dirty="0" smtClean="0"/>
              <a:t>cu,0)</a:t>
            </a:r>
          </a:p>
          <a:p>
            <a:pPr>
              <a:buNone/>
              <a:defRPr/>
            </a:pPr>
            <a:r>
              <a:rPr lang="zh-CN" altLang="en-US" sz="2400" dirty="0" smtClean="0"/>
              <a:t>第二步：确定水灰比</a:t>
            </a:r>
            <a:r>
              <a:rPr lang="en-US" altLang="zh-CN" sz="2400" dirty="0" smtClean="0"/>
              <a:t>(w/c)</a:t>
            </a:r>
          </a:p>
          <a:p>
            <a:pPr>
              <a:buNone/>
              <a:defRPr/>
            </a:pPr>
            <a:r>
              <a:rPr lang="zh-CN" altLang="en-US" sz="2400" dirty="0" smtClean="0"/>
              <a:t>第三步：确定用水量</a:t>
            </a:r>
            <a:r>
              <a:rPr lang="en-US" altLang="zh-CN" sz="2400" dirty="0" smtClean="0"/>
              <a:t>W</a:t>
            </a:r>
            <a:r>
              <a:rPr lang="en-US" altLang="zh-CN" sz="2400" baseline="-25000" dirty="0" smtClean="0"/>
              <a:t>0  </a:t>
            </a:r>
          </a:p>
          <a:p>
            <a:pPr>
              <a:buNone/>
              <a:defRPr/>
            </a:pPr>
            <a:r>
              <a:rPr lang="zh-CN" altLang="en-US" sz="2400" dirty="0" smtClean="0"/>
              <a:t>第四步：确定水泥用量</a:t>
            </a:r>
            <a:r>
              <a:rPr lang="en-US" altLang="zh-CN" sz="2400" dirty="0" smtClean="0"/>
              <a:t>C</a:t>
            </a:r>
            <a:r>
              <a:rPr lang="en-US" altLang="zh-CN" sz="2400" baseline="-20000" dirty="0" smtClean="0"/>
              <a:t>0</a:t>
            </a:r>
          </a:p>
          <a:p>
            <a:pPr>
              <a:buNone/>
              <a:defRPr/>
            </a:pPr>
            <a:r>
              <a:rPr lang="zh-CN" altLang="en-US" sz="2400" dirty="0" smtClean="0"/>
              <a:t>第五步：确定砂率</a:t>
            </a:r>
            <a:r>
              <a:rPr lang="el-GR" altLang="zh-CN" sz="2400" dirty="0" smtClean="0">
                <a:cs typeface="Arial" charset="0"/>
              </a:rPr>
              <a:t>β</a:t>
            </a:r>
            <a:r>
              <a:rPr lang="en-US" altLang="zh-CN" sz="2400" baseline="-20000" dirty="0" smtClean="0">
                <a:cs typeface="Arial" charset="0"/>
              </a:rPr>
              <a:t>s</a:t>
            </a:r>
            <a:endParaRPr lang="el-GR" altLang="zh-CN" sz="2400" baseline="-20000" dirty="0" smtClean="0">
              <a:cs typeface="Arial" charset="0"/>
            </a:endParaRPr>
          </a:p>
          <a:p>
            <a:pPr>
              <a:buNone/>
              <a:defRPr/>
            </a:pPr>
            <a:r>
              <a:rPr lang="zh-CN" altLang="en-US" sz="2400" dirty="0" smtClean="0"/>
              <a:t>第六步：确定砂石用量</a:t>
            </a:r>
            <a:r>
              <a:rPr lang="en-US" altLang="zh-CN" sz="2400" dirty="0" smtClean="0"/>
              <a:t>S</a:t>
            </a:r>
            <a:r>
              <a:rPr lang="en-US" altLang="zh-CN" sz="2400" baseline="-25000" dirty="0" smtClean="0"/>
              <a:t>0</a:t>
            </a:r>
            <a:r>
              <a:rPr lang="en-US" altLang="zh-CN" sz="2400" dirty="0" smtClean="0"/>
              <a:t>,G</a:t>
            </a:r>
            <a:r>
              <a:rPr lang="en-US" altLang="zh-CN" sz="2400" baseline="-20000" dirty="0" smtClean="0"/>
              <a:t>0</a:t>
            </a:r>
            <a:endParaRPr lang="zh-CN" altLang="en-US" sz="24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outerShdw blurRad="38100" dist="38100" dir="2700000" algn="tl">
                    <a:srgbClr val="000000">
                      <a:alpha val="43137"/>
                    </a:srgbClr>
                  </a:outerShdw>
                </a:effectLst>
              </a:rPr>
              <a:t>一、混凝土配合比设计</a:t>
            </a:r>
            <a:endParaRPr lang="zh-CN" altLang="en-US" sz="3600" dirty="0"/>
          </a:p>
        </p:txBody>
      </p:sp>
      <p:sp>
        <p:nvSpPr>
          <p:cNvPr id="3" name="内容占位符 2"/>
          <p:cNvSpPr>
            <a:spLocks noGrp="1"/>
          </p:cNvSpPr>
          <p:nvPr>
            <p:ph idx="1"/>
          </p:nvPr>
        </p:nvSpPr>
        <p:spPr>
          <a:xfrm>
            <a:off x="457200" y="1340768"/>
            <a:ext cx="8229600" cy="4945752"/>
          </a:xfrm>
        </p:spPr>
        <p:txBody>
          <a:bodyPr>
            <a:normAutofit/>
          </a:bodyPr>
          <a:lstStyle/>
          <a:p>
            <a:pPr>
              <a:buNone/>
            </a:pPr>
            <a:r>
              <a:rPr lang="en-US" altLang="zh-CN" sz="2800" i="1" dirty="0" smtClean="0">
                <a:solidFill>
                  <a:srgbClr val="0000CC"/>
                </a:solidFill>
              </a:rPr>
              <a:t>7</a:t>
            </a:r>
            <a:r>
              <a:rPr lang="zh-CN" altLang="en-US" sz="2800" i="1" dirty="0" smtClean="0">
                <a:solidFill>
                  <a:srgbClr val="0000CC"/>
                </a:solidFill>
              </a:rPr>
              <a:t>、初步计算配合比</a:t>
            </a:r>
            <a:endParaRPr lang="en-US" altLang="zh-CN" sz="2800" i="1" dirty="0" smtClean="0">
              <a:solidFill>
                <a:srgbClr val="0000CC"/>
              </a:solidFill>
            </a:endParaRPr>
          </a:p>
          <a:p>
            <a:pPr>
              <a:buNone/>
            </a:pPr>
            <a:r>
              <a:rPr lang="zh-CN" altLang="en-US" sz="2400" dirty="0" smtClean="0">
                <a:solidFill>
                  <a:srgbClr val="FF0000"/>
                </a:solidFill>
              </a:rPr>
              <a:t>第一步    混凝土配制强度的确定</a:t>
            </a:r>
            <a:endParaRPr lang="en-US" altLang="zh-CN" sz="2400" dirty="0" smtClean="0">
              <a:solidFill>
                <a:srgbClr val="FF0000"/>
              </a:solidFill>
            </a:endParaRPr>
          </a:p>
          <a:p>
            <a:pPr>
              <a:lnSpc>
                <a:spcPct val="80000"/>
              </a:lnSpc>
              <a:buFont typeface="Wingdings" pitchFamily="2" charset="2"/>
              <a:buChar char="v"/>
            </a:pPr>
            <a:r>
              <a:rPr lang="zh-CN" altLang="en-US" sz="2400" dirty="0" smtClean="0"/>
              <a:t>依据混凝土强度保证率</a:t>
            </a:r>
            <a:r>
              <a:rPr lang="en-US" altLang="zh-CN" sz="2400" dirty="0" smtClean="0"/>
              <a:t>95</a:t>
            </a:r>
            <a:r>
              <a:rPr lang="zh-CN" altLang="en-US" sz="2400" dirty="0" smtClean="0"/>
              <a:t>％的原则：</a:t>
            </a:r>
          </a:p>
          <a:p>
            <a:pPr algn="ctr">
              <a:lnSpc>
                <a:spcPct val="80000"/>
              </a:lnSpc>
              <a:buNone/>
            </a:pPr>
            <a:r>
              <a:rPr lang="en-US" altLang="zh-CN" sz="2400" i="1" dirty="0" smtClean="0"/>
              <a:t>f</a:t>
            </a:r>
            <a:r>
              <a:rPr lang="en-US" altLang="zh-CN" sz="2400" i="1" baseline="-25000" dirty="0" smtClean="0"/>
              <a:t>cu.0</a:t>
            </a:r>
            <a:r>
              <a:rPr lang="en-US" altLang="zh-CN" sz="2400" i="1" dirty="0" smtClean="0"/>
              <a:t> </a:t>
            </a:r>
            <a:r>
              <a:rPr lang="zh-CN" altLang="en-US" sz="2400" i="1" dirty="0" smtClean="0"/>
              <a:t>＝ </a:t>
            </a:r>
            <a:r>
              <a:rPr lang="en-US" altLang="zh-CN" sz="2400" i="1" dirty="0" smtClean="0"/>
              <a:t>f</a:t>
            </a:r>
            <a:r>
              <a:rPr lang="en-US" altLang="zh-CN" sz="2400" i="1" baseline="-25000" dirty="0" smtClean="0"/>
              <a:t>cu.k</a:t>
            </a:r>
            <a:r>
              <a:rPr lang="en-US" altLang="zh-CN" sz="2400" i="1" dirty="0" smtClean="0"/>
              <a:t> </a:t>
            </a:r>
            <a:r>
              <a:rPr lang="en-US" altLang="zh-CN" sz="2400" dirty="0" smtClean="0"/>
              <a:t>+ 1.645</a:t>
            </a:r>
            <a:r>
              <a:rPr lang="en-US" altLang="zh-CN" sz="2400" i="1" dirty="0" smtClean="0"/>
              <a:t>σ</a:t>
            </a:r>
            <a:endParaRPr lang="en-US" altLang="zh-CN" sz="2400" dirty="0" smtClean="0"/>
          </a:p>
          <a:p>
            <a:pPr algn="just" fontAlgn="b">
              <a:lnSpc>
                <a:spcPct val="80000"/>
              </a:lnSpc>
              <a:spcBef>
                <a:spcPct val="50000"/>
              </a:spcBef>
              <a:buFont typeface="Wingdings" pitchFamily="2" charset="2"/>
              <a:buChar char="v"/>
            </a:pPr>
            <a:r>
              <a:rPr lang="en-US" altLang="zh-CN" sz="2400" dirty="0" smtClean="0">
                <a:latin typeface="楷体_GB2312" pitchFamily="49" charset="-122"/>
              </a:rPr>
              <a:t>σ</a:t>
            </a:r>
            <a:r>
              <a:rPr lang="zh-CN" altLang="en-US" sz="2400" dirty="0" smtClean="0">
                <a:latin typeface="楷体_GB2312" pitchFamily="49" charset="-122"/>
              </a:rPr>
              <a:t>的确定：</a:t>
            </a:r>
          </a:p>
          <a:p>
            <a:pPr algn="just" fontAlgn="b">
              <a:lnSpc>
                <a:spcPct val="80000"/>
              </a:lnSpc>
              <a:spcBef>
                <a:spcPct val="50000"/>
              </a:spcBef>
              <a:buFont typeface="Wingdings" pitchFamily="2" charset="2"/>
              <a:buChar char="Ø"/>
            </a:pPr>
            <a:r>
              <a:rPr lang="zh-CN" altLang="en-US" sz="2400" dirty="0" smtClean="0">
                <a:latin typeface="楷体_GB2312" pitchFamily="49" charset="-122"/>
              </a:rPr>
              <a:t>施工单位有强度历史资料时，统计法确定；</a:t>
            </a:r>
          </a:p>
          <a:p>
            <a:pPr algn="just" fontAlgn="b">
              <a:lnSpc>
                <a:spcPct val="80000"/>
              </a:lnSpc>
              <a:spcBef>
                <a:spcPct val="50000"/>
              </a:spcBef>
              <a:buFont typeface="Wingdings" pitchFamily="2" charset="2"/>
              <a:buChar char="Ø"/>
            </a:pPr>
            <a:r>
              <a:rPr lang="zh-CN" altLang="en-US" sz="2400" dirty="0" smtClean="0">
                <a:latin typeface="楷体_GB2312" pitchFamily="49" charset="-122"/>
              </a:rPr>
              <a:t>施工单位无强度历史资料时，查表确定（</a:t>
            </a:r>
            <a:r>
              <a:rPr lang="en-US" altLang="zh-CN" sz="2400" dirty="0" smtClean="0">
                <a:latin typeface="楷体_GB2312" pitchFamily="49" charset="-122"/>
              </a:rPr>
              <a:t>P118</a:t>
            </a:r>
            <a:r>
              <a:rPr lang="zh-CN" altLang="en-US" sz="2400" dirty="0" smtClean="0">
                <a:latin typeface="楷体_GB2312" pitchFamily="49" charset="-122"/>
              </a:rPr>
              <a:t>） ：</a:t>
            </a:r>
          </a:p>
          <a:p>
            <a:pPr algn="just" fontAlgn="b">
              <a:lnSpc>
                <a:spcPct val="80000"/>
              </a:lnSpc>
              <a:spcBef>
                <a:spcPct val="50000"/>
              </a:spcBef>
              <a:buNone/>
            </a:pPr>
            <a:r>
              <a:rPr lang="zh-CN" altLang="en-US" sz="2400" dirty="0" smtClean="0">
                <a:latin typeface="楷体_GB2312" pitchFamily="49" charset="-122"/>
              </a:rPr>
              <a:t>    </a:t>
            </a:r>
            <a:r>
              <a:rPr lang="en-US" altLang="zh-CN" sz="2400" dirty="0" smtClean="0">
                <a:latin typeface="楷体_GB2312" pitchFamily="49" charset="-122"/>
              </a:rPr>
              <a:t>&lt;C20</a:t>
            </a:r>
            <a:r>
              <a:rPr lang="zh-CN" altLang="en-US" sz="2400" dirty="0" smtClean="0">
                <a:latin typeface="楷体_GB2312" pitchFamily="49" charset="-122"/>
              </a:rPr>
              <a:t>时：</a:t>
            </a:r>
            <a:r>
              <a:rPr lang="en-US" altLang="zh-CN" sz="2400" dirty="0" smtClean="0">
                <a:latin typeface="楷体_GB2312" pitchFamily="49" charset="-122"/>
              </a:rPr>
              <a:t>σ=4.0</a:t>
            </a:r>
            <a:r>
              <a:rPr lang="zh-CN" altLang="en-US" sz="2400" dirty="0" smtClean="0">
                <a:latin typeface="楷体_GB2312" pitchFamily="49" charset="-122"/>
              </a:rPr>
              <a:t>； </a:t>
            </a:r>
            <a:r>
              <a:rPr lang="en-US" altLang="zh-CN" sz="2400" dirty="0" smtClean="0">
                <a:latin typeface="楷体_GB2312" pitchFamily="49" charset="-122"/>
              </a:rPr>
              <a:t>C20-C35</a:t>
            </a:r>
            <a:r>
              <a:rPr lang="zh-CN" altLang="en-US" sz="2400" dirty="0" smtClean="0">
                <a:latin typeface="楷体_GB2312" pitchFamily="49" charset="-122"/>
              </a:rPr>
              <a:t>时：</a:t>
            </a:r>
            <a:r>
              <a:rPr lang="en-US" altLang="zh-CN" sz="2400" dirty="0" smtClean="0">
                <a:latin typeface="楷体_GB2312" pitchFamily="49" charset="-122"/>
              </a:rPr>
              <a:t>σ=5.0</a:t>
            </a:r>
          </a:p>
          <a:p>
            <a:pPr algn="just" fontAlgn="b">
              <a:lnSpc>
                <a:spcPct val="80000"/>
              </a:lnSpc>
              <a:spcBef>
                <a:spcPct val="50000"/>
              </a:spcBef>
              <a:buNone/>
            </a:pPr>
            <a:r>
              <a:rPr lang="en-US" altLang="zh-CN" sz="2400" dirty="0" smtClean="0">
                <a:latin typeface="楷体_GB2312" pitchFamily="49" charset="-122"/>
              </a:rPr>
              <a:t>    &gt;C35</a:t>
            </a:r>
            <a:r>
              <a:rPr lang="zh-CN" altLang="en-US" sz="2400" dirty="0" smtClean="0">
                <a:latin typeface="楷体_GB2312" pitchFamily="49" charset="-122"/>
              </a:rPr>
              <a:t>时：</a:t>
            </a:r>
            <a:r>
              <a:rPr lang="en-US" altLang="zh-CN" sz="2400" dirty="0" smtClean="0">
                <a:latin typeface="楷体_GB2312" pitchFamily="49" charset="-122"/>
              </a:rPr>
              <a:t>σ=6.0</a:t>
            </a:r>
          </a:p>
          <a:p>
            <a:pPr>
              <a:buNone/>
            </a:pPr>
            <a:endParaRPr lang="zh-CN" altLang="en-US" dirty="0"/>
          </a:p>
        </p:txBody>
      </p:sp>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435</TotalTime>
  <Words>1751</Words>
  <Application>Microsoft Office PowerPoint</Application>
  <PresentationFormat>全屏显示(4:3)</PresentationFormat>
  <Paragraphs>224</Paragraphs>
  <Slides>25</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25</vt:i4>
      </vt:variant>
    </vt:vector>
  </HeadingPairs>
  <TitlesOfParts>
    <vt:vector size="28" baseType="lpstr">
      <vt:lpstr>暗香扑面</vt:lpstr>
      <vt:lpstr>Equation</vt:lpstr>
      <vt:lpstr>Microsoft 公式 3.0</vt:lpstr>
      <vt:lpstr>实验四、普通混凝土实验</vt:lpstr>
      <vt:lpstr>一、混凝土配合比设计</vt:lpstr>
      <vt:lpstr>幻灯片 3</vt:lpstr>
      <vt:lpstr>一、混凝土配合比设计</vt:lpstr>
      <vt:lpstr>一、混凝土配合比设计</vt:lpstr>
      <vt:lpstr>一、混凝土配合比设计</vt:lpstr>
      <vt:lpstr>一、混凝土配合比设计</vt:lpstr>
      <vt:lpstr>一、混凝土配合比设计</vt:lpstr>
      <vt:lpstr>一、混凝土配合比设计</vt:lpstr>
      <vt:lpstr>一、混凝土配合比设计</vt:lpstr>
      <vt:lpstr>一、混凝土配合比设计</vt:lpstr>
      <vt:lpstr>一、混凝土配合比设计</vt:lpstr>
      <vt:lpstr>一、混凝土配合比设计</vt:lpstr>
      <vt:lpstr>一、混凝土配合比设计</vt:lpstr>
      <vt:lpstr>一、混凝土配合比设计</vt:lpstr>
      <vt:lpstr>二、混凝土拌合物和易性检测</vt:lpstr>
      <vt:lpstr>二、混凝土拌合物和易性检测</vt:lpstr>
      <vt:lpstr>二、混凝土拌合物和易性检测</vt:lpstr>
      <vt:lpstr>二、混凝土拌合物和易性检测</vt:lpstr>
      <vt:lpstr>二、混凝土拌合物和易性检测</vt:lpstr>
      <vt:lpstr>三、混凝土强度检测</vt:lpstr>
      <vt:lpstr>三、混凝土强度检测</vt:lpstr>
      <vt:lpstr>三、混凝土强度检测</vt:lpstr>
      <vt:lpstr>三、混凝土强度检测</vt:lpstr>
      <vt:lpstr>三、混凝土强度检测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实验四、普通混凝土实验</dc:title>
  <dc:creator>Administrator</dc:creator>
  <cp:lastModifiedBy>Administrator</cp:lastModifiedBy>
  <cp:revision>83</cp:revision>
  <dcterms:created xsi:type="dcterms:W3CDTF">2015-04-03T03:05:52Z</dcterms:created>
  <dcterms:modified xsi:type="dcterms:W3CDTF">2015-04-29T02:52:41Z</dcterms:modified>
</cp:coreProperties>
</file>